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notesMasterIdLst>
    <p:notesMasterId r:id="rId55"/>
  </p:notesMasterIdLst>
  <p:handoutMasterIdLst>
    <p:handoutMasterId r:id="rId56"/>
  </p:handoutMasterIdLst>
  <p:sldIdLst>
    <p:sldId id="263" r:id="rId3"/>
    <p:sldId id="265" r:id="rId4"/>
    <p:sldId id="371" r:id="rId5"/>
    <p:sldId id="342" r:id="rId6"/>
    <p:sldId id="346" r:id="rId7"/>
    <p:sldId id="345" r:id="rId8"/>
    <p:sldId id="344" r:id="rId9"/>
    <p:sldId id="348" r:id="rId10"/>
    <p:sldId id="334" r:id="rId11"/>
    <p:sldId id="347" r:id="rId12"/>
    <p:sldId id="337" r:id="rId13"/>
    <p:sldId id="335" r:id="rId14"/>
    <p:sldId id="361" r:id="rId15"/>
    <p:sldId id="362" r:id="rId16"/>
    <p:sldId id="314" r:id="rId17"/>
    <p:sldId id="372" r:id="rId18"/>
    <p:sldId id="307" r:id="rId19"/>
    <p:sldId id="308" r:id="rId20"/>
    <p:sldId id="310" r:id="rId21"/>
    <p:sldId id="311" r:id="rId22"/>
    <p:sldId id="333" r:id="rId23"/>
    <p:sldId id="327" r:id="rId24"/>
    <p:sldId id="363" r:id="rId25"/>
    <p:sldId id="315" r:id="rId26"/>
    <p:sldId id="328" r:id="rId27"/>
    <p:sldId id="370" r:id="rId28"/>
    <p:sldId id="332" r:id="rId29"/>
    <p:sldId id="364" r:id="rId30"/>
    <p:sldId id="330" r:id="rId31"/>
    <p:sldId id="331" r:id="rId32"/>
    <p:sldId id="338" r:id="rId33"/>
    <p:sldId id="340" r:id="rId34"/>
    <p:sldId id="341" r:id="rId35"/>
    <p:sldId id="368" r:id="rId36"/>
    <p:sldId id="365" r:id="rId37"/>
    <p:sldId id="366" r:id="rId38"/>
    <p:sldId id="367" r:id="rId39"/>
    <p:sldId id="349" r:id="rId40"/>
    <p:sldId id="325" r:id="rId41"/>
    <p:sldId id="298" r:id="rId42"/>
    <p:sldId id="350" r:id="rId43"/>
    <p:sldId id="351" r:id="rId44"/>
    <p:sldId id="360" r:id="rId45"/>
    <p:sldId id="352" r:id="rId46"/>
    <p:sldId id="353" r:id="rId47"/>
    <p:sldId id="354" r:id="rId48"/>
    <p:sldId id="355" r:id="rId49"/>
    <p:sldId id="356" r:id="rId50"/>
    <p:sldId id="357" r:id="rId51"/>
    <p:sldId id="358" r:id="rId52"/>
    <p:sldId id="359" r:id="rId53"/>
    <p:sldId id="282" r:id="rId54"/>
  </p:sldIdLst>
  <p:sldSz cx="9144000" cy="6858000" type="screen4x3"/>
  <p:notesSz cx="7099300" cy="10234613"/>
  <p:defaultTextStyle>
    <a:defPPr>
      <a:defRPr lang="zh-CN"/>
    </a:defPPr>
    <a:lvl1pPr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uli" initials="x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300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94683" autoAdjust="0"/>
  </p:normalViewPr>
  <p:slideViewPr>
    <p:cSldViewPr>
      <p:cViewPr varScale="1">
        <p:scale>
          <a:sx n="84" d="100"/>
          <a:sy n="84" d="100"/>
        </p:scale>
        <p:origin x="-1098" y="-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1" d="100"/>
          <a:sy n="51" d="100"/>
        </p:scale>
        <p:origin x="-2652" y="-84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61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36157981-88A1-40A1-9E05-7B1808AF4E82}" type="datetimeFigureOut">
              <a:rPr lang="zh-CN" altLang="en-US"/>
              <a:pPr>
                <a:defRPr/>
              </a:pPr>
              <a:t>2015/12/15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6C167DFE-5EF8-44A7-8438-C3EE800BB4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53425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EC7C8AD9-E503-4128-927C-77641CD6941A}" type="datetimeFigureOut">
              <a:rPr lang="zh-CN" altLang="en-US" smtClean="0"/>
              <a:pPr/>
              <a:t>2015/12/15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12E1471-F1FE-45DB-BED7-D780F60E173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57969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E1471-F1FE-45DB-BED7-D780F60E1732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90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214554"/>
            <a:ext cx="7772400" cy="1041397"/>
          </a:xfrm>
        </p:spPr>
        <p:txBody>
          <a:bodyPr>
            <a:normAutofit/>
          </a:bodyPr>
          <a:lstStyle>
            <a:lvl1pPr algn="ctr">
              <a:defRPr sz="4000" b="1">
                <a:solidFill>
                  <a:srgbClr val="FF7300"/>
                </a:solidFill>
                <a:latin typeface="华文细黑" pitchFamily="2" charset="-122"/>
                <a:ea typeface="华文细黑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71604" y="3429000"/>
            <a:ext cx="6143668" cy="57150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altLang="zh-CN" dirty="0" smtClean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703282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857365"/>
            <a:ext cx="8229600" cy="3714776"/>
          </a:xfrm>
        </p:spPr>
        <p:txBody>
          <a:bodyPr>
            <a:normAutofit/>
          </a:bodyPr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67479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两栏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703282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857365"/>
            <a:ext cx="8229600" cy="3714776"/>
          </a:xfrm>
        </p:spPr>
        <p:txBody>
          <a:bodyPr>
            <a:normAutofit/>
          </a:bodyPr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743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两栏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703282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857365"/>
            <a:ext cx="8229600" cy="3714776"/>
          </a:xfrm>
        </p:spPr>
        <p:txBody>
          <a:bodyPr>
            <a:normAutofit/>
          </a:bodyPr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74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703282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857365"/>
            <a:ext cx="8229600" cy="3714776"/>
          </a:xfrm>
        </p:spPr>
        <p:txBody>
          <a:bodyPr>
            <a:normAutofit/>
          </a:bodyPr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 smtClean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29DD884-38D4-4F47-9F3A-5F7E708A4F64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180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457200" y="714356"/>
            <a:ext cx="8229600" cy="703282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itchFamily="2" charset="-122"/>
                <a:ea typeface="华文细黑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857365"/>
            <a:ext cx="8229600" cy="3714776"/>
          </a:xfrm>
        </p:spPr>
        <p:txBody>
          <a:bodyPr>
            <a:normAutofit/>
          </a:bodyPr>
          <a:lstStyle>
            <a:lvl1pPr marL="342900" marR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Char char="•"/>
              <a:tabLst/>
              <a:defRPr sz="24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1pPr>
            <a:lvl2pPr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2pPr>
            <a:lvl3pPr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华文细黑" pitchFamily="2" charset="-122"/>
                <a:ea typeface="华文细黑" pitchFamily="2" charset="-122"/>
              </a:defRPr>
            </a:lvl3pPr>
            <a:lvl4pPr>
              <a:defRPr sz="2000">
                <a:latin typeface="+mj-ea"/>
                <a:ea typeface="+mj-ea"/>
              </a:defRPr>
            </a:lvl4pPr>
            <a:lvl5pPr>
              <a:defRPr sz="2000">
                <a:latin typeface="+mj-ea"/>
                <a:ea typeface="+mj-ea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93796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29DD884-38D4-4F47-9F3A-5F7E708A4F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711" r:id="rId4"/>
    <p:sldLayoutId id="2147483712" r:id="rId5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Lucida Sans" pitchFamily="34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1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ED6B8F-439E-4E89-8E40-4724114595C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</p:sldLayoutIdLst>
  <p:hf sldNum="0"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9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wmf"/><Relationship Id="rId4" Type="http://schemas.openxmlformats.org/officeDocument/2006/relationships/oleObject" Target="../embeddings/oleObject1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git-scm.com/download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192.168.110.97/svn/svn/branches/git_gerrit/tools/Git-1.8.0-preview20121022.ex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5.xml"/><Relationship Id="rId13" Type="http://schemas.openxmlformats.org/officeDocument/2006/relationships/slide" Target="slide35.xml"/><Relationship Id="rId18" Type="http://schemas.openxmlformats.org/officeDocument/2006/relationships/image" Target="../media/image3.png"/><Relationship Id="rId3" Type="http://schemas.openxmlformats.org/officeDocument/2006/relationships/slide" Target="slide3.xml"/><Relationship Id="rId7" Type="http://schemas.openxmlformats.org/officeDocument/2006/relationships/slide" Target="slide9.xml"/><Relationship Id="rId12" Type="http://schemas.openxmlformats.org/officeDocument/2006/relationships/slide" Target="slide34.xml"/><Relationship Id="rId17" Type="http://schemas.openxmlformats.org/officeDocument/2006/relationships/slide" Target="slide51.xml"/><Relationship Id="rId2" Type="http://schemas.openxmlformats.org/officeDocument/2006/relationships/notesSlide" Target="../notesSlides/notesSlide1.xml"/><Relationship Id="rId16" Type="http://schemas.openxmlformats.org/officeDocument/2006/relationships/slide" Target="slide4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.xml"/><Relationship Id="rId11" Type="http://schemas.openxmlformats.org/officeDocument/2006/relationships/slide" Target="slide31.xml"/><Relationship Id="rId5" Type="http://schemas.openxmlformats.org/officeDocument/2006/relationships/slide" Target="slide5.xml"/><Relationship Id="rId15" Type="http://schemas.openxmlformats.org/officeDocument/2006/relationships/slide" Target="slide40.xml"/><Relationship Id="rId10" Type="http://schemas.openxmlformats.org/officeDocument/2006/relationships/slide" Target="slide21.xml"/><Relationship Id="rId4" Type="http://schemas.openxmlformats.org/officeDocument/2006/relationships/slide" Target="slide4.xml"/><Relationship Id="rId9" Type="http://schemas.openxmlformats.org/officeDocument/2006/relationships/slide" Target="slide17.xml"/><Relationship Id="rId14" Type="http://schemas.openxmlformats.org/officeDocument/2006/relationships/slide" Target="slide3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19.9.0.147/iisadmpwd/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0.w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5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33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6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0.wmf"/><Relationship Id="rId5" Type="http://schemas.openxmlformats.org/officeDocument/2006/relationships/package" Target="../embeddings/Microsoft_Word_Document7.docx"/><Relationship Id="rId4" Type="http://schemas.openxmlformats.org/officeDocument/2006/relationships/image" Target="../media/image49.w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3"/>
          <p:cNvSpPr>
            <a:spLocks noGrp="1"/>
          </p:cNvSpPr>
          <p:nvPr>
            <p:ph type="ctrTitle"/>
          </p:nvPr>
        </p:nvSpPr>
        <p:spPr>
          <a:xfrm>
            <a:off x="539552" y="2564904"/>
            <a:ext cx="8062664" cy="1041400"/>
          </a:xfrm>
        </p:spPr>
        <p:txBody>
          <a:bodyPr>
            <a:normAutofit fontScale="90000"/>
          </a:bodyPr>
          <a:lstStyle/>
          <a:p>
            <a:r>
              <a:rPr lang="en-US" altLang="zh-CN" sz="3100" dirty="0" smtClean="0"/>
              <a:t/>
            </a:r>
            <a:br>
              <a:rPr lang="en-US" altLang="zh-CN" sz="3100" dirty="0" smtClean="0"/>
            </a:br>
            <a:r>
              <a:rPr lang="en-US" altLang="zh-CN" dirty="0" smtClean="0"/>
              <a:t>Git</a:t>
            </a:r>
            <a:r>
              <a:rPr lang="zh-CN" altLang="en-US" dirty="0" smtClean="0"/>
              <a:t>使用培训</a:t>
            </a:r>
            <a:r>
              <a:rPr lang="en-US" altLang="zh-CN" sz="3100" dirty="0" smtClean="0"/>
              <a:t/>
            </a:r>
            <a:br>
              <a:rPr lang="en-US" altLang="zh-CN" sz="3100" dirty="0" smtClean="0"/>
            </a:br>
            <a:endParaRPr lang="zh-CN" altLang="en-US" sz="31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43608" y="188640"/>
            <a:ext cx="7128792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四、</a:t>
            </a:r>
            <a:r>
              <a:rPr lang="en-US" altLang="zh-CN" sz="3200" dirty="0" err="1" smtClean="0">
                <a:effectLst/>
              </a:rPr>
              <a:t>Gerrit</a:t>
            </a:r>
            <a:r>
              <a:rPr lang="zh-CN" altLang="en-US" sz="3200" dirty="0" smtClean="0">
                <a:effectLst/>
              </a:rPr>
              <a:t>代码走查</a:t>
            </a:r>
            <a:endParaRPr lang="zh-CN" altLang="en-US" sz="3200" dirty="0"/>
          </a:p>
        </p:txBody>
      </p:sp>
      <p:pic>
        <p:nvPicPr>
          <p:cNvPr id="5" name="内容占位符 4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836712"/>
            <a:ext cx="4680520" cy="525658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9512" y="1268760"/>
            <a:ext cx="3466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Gerrit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代码</a:t>
            </a:r>
            <a:r>
              <a:rPr lang="zh-CN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走查</a:t>
            </a:r>
            <a:r>
              <a:rPr lang="zh-CN" altLang="en-US" sz="2400" dirty="0">
                <a:latin typeface="华文细黑" panose="02010600040101010101" pitchFamily="2" charset="-122"/>
                <a:ea typeface="华文细黑" panose="02010600040101010101" pitchFamily="2" charset="-122"/>
              </a:rPr>
              <a:t>工作</a:t>
            </a:r>
            <a:r>
              <a:rPr lang="zh-CN" altLang="en-US" sz="2400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流程</a:t>
            </a:r>
            <a:endParaRPr lang="zh-CN" altLang="en-US" sz="24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3789902"/>
              </p:ext>
            </p:extLst>
          </p:nvPr>
        </p:nvGraphicFramePr>
        <p:xfrm>
          <a:off x="839847" y="2708920"/>
          <a:ext cx="2145342" cy="19442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" name="包装程序外壳对象" showAsIcon="1" r:id="rId4" imgW="914400" imgH="828720" progId="Package">
                  <p:embed/>
                </p:oleObj>
              </mc:Choice>
              <mc:Fallback>
                <p:oleObj name="包装程序外壳对象" showAsIcon="1" r:id="rId4" imgW="914400" imgH="8287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39847" y="2708920"/>
                        <a:ext cx="2145342" cy="19442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552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/>
              <a:t>四、</a:t>
            </a:r>
            <a:r>
              <a:rPr lang="en-US" altLang="zh-CN" sz="3200" dirty="0" err="1" smtClean="0"/>
              <a:t>Gerrit</a:t>
            </a:r>
            <a:r>
              <a:rPr lang="zh-CN" altLang="en-US" sz="3200" dirty="0" smtClean="0"/>
              <a:t>代码走查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616624"/>
          </a:xfrm>
        </p:spPr>
        <p:txBody>
          <a:bodyPr/>
          <a:lstStyle/>
          <a:p>
            <a:r>
              <a:rPr lang="en-US" altLang="zh-CN" dirty="0" err="1" smtClean="0"/>
              <a:t>Gerrit</a:t>
            </a:r>
            <a:r>
              <a:rPr lang="zh-CN" altLang="en-US" dirty="0" smtClean="0"/>
              <a:t>代码走查过程及对应的走查角色说明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600" b="1" dirty="0" err="1" smtClean="0"/>
              <a:t>Gerrit</a:t>
            </a:r>
            <a:r>
              <a:rPr lang="zh-CN" altLang="en-US" sz="1600" b="1" dirty="0" smtClean="0"/>
              <a:t>代码走查有</a:t>
            </a:r>
            <a:r>
              <a:rPr lang="en-US" altLang="zh-CN" sz="1600" b="1" dirty="0" smtClean="0"/>
              <a:t>Code-Review</a:t>
            </a:r>
            <a:r>
              <a:rPr lang="zh-CN" altLang="en-US" sz="1600" b="1" dirty="0" smtClean="0"/>
              <a:t>和</a:t>
            </a:r>
            <a:r>
              <a:rPr lang="en-US" altLang="zh-CN" sz="1600" b="1" dirty="0" smtClean="0"/>
              <a:t>Verified</a:t>
            </a:r>
            <a:r>
              <a:rPr lang="zh-CN" altLang="en-US" sz="1600" b="1" dirty="0" smtClean="0"/>
              <a:t>两种角色，其中</a:t>
            </a:r>
            <a:r>
              <a:rPr lang="en-US" altLang="zh-CN" sz="1600" b="1" dirty="0" smtClean="0"/>
              <a:t>Code-Review:</a:t>
            </a:r>
            <a:r>
              <a:rPr lang="zh-CN" altLang="en-US" sz="1600" b="1" dirty="0" smtClean="0"/>
              <a:t>具有</a:t>
            </a:r>
            <a:r>
              <a:rPr lang="en-US" altLang="zh-CN" sz="1600" b="1" dirty="0" smtClean="0"/>
              <a:t>-2</a:t>
            </a:r>
            <a:r>
              <a:rPr lang="zh-CN" altLang="en-US" sz="1600" b="1" dirty="0" smtClean="0"/>
              <a:t>，</a:t>
            </a:r>
            <a:r>
              <a:rPr lang="en-US" altLang="zh-CN" sz="1600" b="1" dirty="0" smtClean="0"/>
              <a:t>-1</a:t>
            </a:r>
            <a:r>
              <a:rPr lang="zh-CN" altLang="en-US" sz="1600" b="1" dirty="0" smtClean="0"/>
              <a:t>，</a:t>
            </a:r>
            <a:r>
              <a:rPr lang="en-US" altLang="zh-CN" sz="1600" b="1" dirty="0" smtClean="0"/>
              <a:t>0</a:t>
            </a:r>
            <a:r>
              <a:rPr lang="zh-CN" altLang="en-US" sz="1600" b="1" dirty="0" smtClean="0"/>
              <a:t>，</a:t>
            </a:r>
            <a:r>
              <a:rPr lang="en-US" altLang="zh-CN" sz="1600" b="1" dirty="0" smtClean="0"/>
              <a:t>+1</a:t>
            </a:r>
            <a:r>
              <a:rPr lang="zh-CN" altLang="en-US" sz="1600" b="1" dirty="0" smtClean="0"/>
              <a:t>，</a:t>
            </a:r>
            <a:r>
              <a:rPr lang="en-US" altLang="zh-CN" sz="1600" b="1" dirty="0" smtClean="0"/>
              <a:t>+2</a:t>
            </a:r>
            <a:r>
              <a:rPr lang="zh-CN" altLang="en-US" sz="1600" b="1" dirty="0" smtClean="0"/>
              <a:t>权限，</a:t>
            </a:r>
            <a:r>
              <a:rPr lang="en-US" altLang="zh-CN" sz="1600" b="1" dirty="0" smtClean="0"/>
              <a:t>Verified</a:t>
            </a:r>
            <a:r>
              <a:rPr lang="zh-CN" altLang="en-US" sz="1600" b="1" dirty="0" smtClean="0"/>
              <a:t>具有</a:t>
            </a:r>
            <a:r>
              <a:rPr lang="en-US" altLang="zh-CN" sz="1600" b="1" dirty="0" smtClean="0"/>
              <a:t>-1</a:t>
            </a:r>
            <a:r>
              <a:rPr lang="zh-CN" altLang="en-US" sz="1600" b="1" dirty="0" smtClean="0"/>
              <a:t>，</a:t>
            </a:r>
            <a:r>
              <a:rPr lang="en-US" altLang="zh-CN" sz="1600" b="1" dirty="0" smtClean="0"/>
              <a:t>0</a:t>
            </a:r>
            <a:r>
              <a:rPr lang="zh-CN" altLang="en-US" sz="1600" b="1" dirty="0" smtClean="0"/>
              <a:t>，</a:t>
            </a:r>
            <a:r>
              <a:rPr lang="en-US" altLang="zh-CN" sz="1600" b="1" dirty="0" smtClean="0"/>
              <a:t>+1</a:t>
            </a:r>
            <a:r>
              <a:rPr lang="zh-CN" altLang="en-US" sz="1600" b="1" dirty="0" smtClean="0"/>
              <a:t>权限。</a:t>
            </a:r>
            <a:endParaRPr lang="en-US" altLang="zh-CN" sz="1600" b="1" dirty="0" smtClean="0"/>
          </a:p>
          <a:p>
            <a:pPr marL="0" indent="0">
              <a:buNone/>
            </a:pPr>
            <a:r>
              <a:rPr lang="zh-CN" altLang="en-US" sz="1600" b="1" dirty="0" smtClean="0"/>
              <a:t>备注：只有</a:t>
            </a:r>
            <a:r>
              <a:rPr lang="en-US" altLang="zh-CN" sz="1600" dirty="0" smtClean="0"/>
              <a:t>Code-Review+2</a:t>
            </a:r>
            <a:r>
              <a:rPr lang="zh-CN" altLang="en-US" sz="1600" dirty="0" smtClean="0"/>
              <a:t>和</a:t>
            </a:r>
            <a:r>
              <a:rPr lang="en-US" altLang="zh-CN" sz="1600" b="1" dirty="0" smtClean="0"/>
              <a:t>Verified+1</a:t>
            </a:r>
            <a:r>
              <a:rPr lang="zh-CN" altLang="en-US" sz="1600" b="1" dirty="0" smtClean="0"/>
              <a:t>都审核，才能将代码合入代码库。</a:t>
            </a:r>
            <a:endParaRPr lang="zh-CN" altLang="en-US" sz="1600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9214668"/>
              </p:ext>
            </p:extLst>
          </p:nvPr>
        </p:nvGraphicFramePr>
        <p:xfrm>
          <a:off x="1259632" y="2694364"/>
          <a:ext cx="6480720" cy="303889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240360"/>
                <a:gridCol w="3240360"/>
              </a:tblGrid>
              <a:tr h="37239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500" kern="100" dirty="0">
                          <a:effectLst/>
                        </a:rPr>
                        <a:t>角色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500" kern="100">
                          <a:effectLst/>
                        </a:rPr>
                        <a:t>权限范围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2393">
                <a:tc rowSpan="4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Code-Review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+2</a:t>
                      </a:r>
                      <a:r>
                        <a:rPr lang="zh-CN" sz="1500" kern="100">
                          <a:effectLst/>
                        </a:rPr>
                        <a:t>：</a:t>
                      </a:r>
                      <a:r>
                        <a:rPr lang="en-US" sz="1500" kern="100">
                          <a:effectLst/>
                        </a:rPr>
                        <a:t>Looks good to me,approved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84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+1</a:t>
                      </a:r>
                      <a:r>
                        <a:rPr lang="zh-CN" sz="1500" kern="100">
                          <a:effectLst/>
                        </a:rPr>
                        <a:t>：</a:t>
                      </a:r>
                      <a:r>
                        <a:rPr lang="en-US" sz="1500" kern="100">
                          <a:effectLst/>
                        </a:rPr>
                        <a:t>Looks good to me, but someone else must approve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58846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-1</a:t>
                      </a:r>
                      <a:r>
                        <a:rPr lang="zh-CN" sz="1500" kern="100">
                          <a:effectLst/>
                        </a:rPr>
                        <a:t>：</a:t>
                      </a:r>
                      <a:r>
                        <a:rPr lang="en-US" sz="1500" kern="100">
                          <a:effectLst/>
                        </a:rPr>
                        <a:t>I would prefer this is not merged as is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23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-2</a:t>
                      </a:r>
                      <a:r>
                        <a:rPr lang="zh-CN" sz="1500" kern="100">
                          <a:effectLst/>
                        </a:rPr>
                        <a:t>：</a:t>
                      </a:r>
                      <a:r>
                        <a:rPr lang="en-US" sz="1500" kern="100">
                          <a:effectLst/>
                        </a:rPr>
                        <a:t>This shall not be merged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2393">
                <a:tc rowSpan="2"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Verified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>
                          <a:effectLst/>
                        </a:rPr>
                        <a:t>+1: Verified</a:t>
                      </a:r>
                      <a:endParaRPr lang="zh-CN" sz="105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3723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500" kern="100" dirty="0">
                          <a:effectLst/>
                        </a:rPr>
                        <a:t>-1</a:t>
                      </a:r>
                      <a:r>
                        <a:rPr lang="zh-CN" sz="1500" kern="100" dirty="0">
                          <a:effectLst/>
                        </a:rPr>
                        <a:t>：</a:t>
                      </a:r>
                      <a:r>
                        <a:rPr lang="en-US" sz="1500" kern="100" dirty="0">
                          <a:effectLst/>
                        </a:rPr>
                        <a:t>Fails</a:t>
                      </a:r>
                      <a:endParaRPr lang="zh-CN" sz="105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166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332656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四、</a:t>
            </a:r>
            <a:r>
              <a:rPr lang="en-US" altLang="zh-CN" sz="3200" dirty="0" err="1" smtClean="0"/>
              <a:t>Gerrit</a:t>
            </a:r>
            <a:r>
              <a:rPr lang="zh-CN" altLang="en-US" sz="3200" dirty="0"/>
              <a:t>代码</a:t>
            </a:r>
            <a:r>
              <a:rPr lang="zh-CN" altLang="en-US" sz="3200" dirty="0" smtClean="0"/>
              <a:t>走查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680520"/>
          </a:xfrm>
        </p:spPr>
        <p:txBody>
          <a:bodyPr/>
          <a:lstStyle/>
          <a:p>
            <a:r>
              <a:rPr lang="zh-CN" altLang="en-US" dirty="0" smtClean="0"/>
              <a:t>当研发人员将代码推送到</a:t>
            </a:r>
            <a:r>
              <a:rPr lang="en-US" altLang="zh-CN" dirty="0" err="1" smtClean="0"/>
              <a:t>Gerrit</a:t>
            </a:r>
            <a:r>
              <a:rPr lang="en-US" altLang="zh-CN" dirty="0" smtClean="0"/>
              <a:t> web</a:t>
            </a:r>
            <a:r>
              <a:rPr lang="zh-CN" altLang="en-US" dirty="0" smtClean="0"/>
              <a:t>页面之后，走查人员走查代码，具体过程请参考</a:t>
            </a:r>
            <a:r>
              <a:rPr lang="en-US" altLang="zh-CN" dirty="0"/>
              <a:t>《</a:t>
            </a:r>
            <a:r>
              <a:rPr lang="en-US" altLang="zh-CN" dirty="0" err="1"/>
              <a:t>Gerrit</a:t>
            </a:r>
            <a:r>
              <a:rPr lang="zh-CN" altLang="en-US" dirty="0"/>
              <a:t>页面代码走查培训文档</a:t>
            </a:r>
            <a:r>
              <a:rPr lang="en-US" altLang="zh-CN" dirty="0" smtClean="0"/>
              <a:t>》</a:t>
            </a: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5598695"/>
              </p:ext>
            </p:extLst>
          </p:nvPr>
        </p:nvGraphicFramePr>
        <p:xfrm>
          <a:off x="2915816" y="3212976"/>
          <a:ext cx="2840913" cy="2574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6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15816" y="3212976"/>
                        <a:ext cx="2840913" cy="25745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0863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936104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/>
              <a:t>四、</a:t>
            </a:r>
            <a:r>
              <a:rPr lang="en-US" altLang="zh-CN" sz="2400" dirty="0" err="1" smtClean="0"/>
              <a:t>Gerrit</a:t>
            </a:r>
            <a:r>
              <a:rPr lang="en-US" altLang="zh-CN" sz="2400" dirty="0" smtClean="0"/>
              <a:t> web</a:t>
            </a:r>
            <a:r>
              <a:rPr lang="zh-CN" altLang="en-US" sz="2400" dirty="0" smtClean="0"/>
              <a:t>页面查看代码中分支，文件及目录历史日志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chemeClr val="tx1"/>
                </a:solidFill>
              </a:rPr>
              <a:t>在</a:t>
            </a:r>
            <a:r>
              <a:rPr lang="en-US" altLang="zh-CN" dirty="0" err="1" smtClean="0">
                <a:solidFill>
                  <a:schemeClr val="tx1"/>
                </a:solidFill>
              </a:rPr>
              <a:t>gerrit</a:t>
            </a:r>
            <a:r>
              <a:rPr lang="en-US" altLang="zh-CN" dirty="0" smtClean="0">
                <a:solidFill>
                  <a:schemeClr val="tx1"/>
                </a:solidFill>
              </a:rPr>
              <a:t> web</a:t>
            </a:r>
            <a:r>
              <a:rPr lang="zh-CN" altLang="en-US" dirty="0" smtClean="0">
                <a:solidFill>
                  <a:schemeClr val="tx1"/>
                </a:solidFill>
              </a:rPr>
              <a:t>页面如何查看代码库中分支，文件及目录历史日志？如下文档所示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6156499"/>
              </p:ext>
            </p:extLst>
          </p:nvPr>
        </p:nvGraphicFramePr>
        <p:xfrm>
          <a:off x="2267744" y="2852936"/>
          <a:ext cx="3528392" cy="1719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23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67744" y="2852936"/>
                        <a:ext cx="3528392" cy="1719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82375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936104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/>
              <a:t>四、</a:t>
            </a:r>
            <a:r>
              <a:rPr lang="en-US" altLang="zh-CN" sz="2400" dirty="0" err="1" smtClean="0"/>
              <a:t>Gerrit</a:t>
            </a:r>
            <a:r>
              <a:rPr lang="en-US" altLang="zh-CN" sz="2400" dirty="0" smtClean="0"/>
              <a:t> web</a:t>
            </a:r>
            <a:r>
              <a:rPr lang="zh-CN" altLang="en-US" sz="2400" dirty="0" smtClean="0"/>
              <a:t>页面标签介绍</a:t>
            </a:r>
            <a:endParaRPr lang="zh-CN" altLang="en-US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12568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 smtClean="0">
                <a:solidFill>
                  <a:schemeClr val="tx1"/>
                </a:solidFill>
              </a:rPr>
              <a:t>Gerrit</a:t>
            </a:r>
            <a:r>
              <a:rPr lang="en-US" altLang="zh-CN" dirty="0" smtClean="0">
                <a:solidFill>
                  <a:schemeClr val="tx1"/>
                </a:solidFill>
              </a:rPr>
              <a:t> web</a:t>
            </a:r>
            <a:r>
              <a:rPr lang="zh-CN" altLang="en-US" dirty="0" smtClean="0">
                <a:solidFill>
                  <a:schemeClr val="tx1"/>
                </a:solidFill>
              </a:rPr>
              <a:t>页面标签介绍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1771089"/>
              </p:ext>
            </p:extLst>
          </p:nvPr>
        </p:nvGraphicFramePr>
        <p:xfrm>
          <a:off x="2483768" y="2636912"/>
          <a:ext cx="2304256" cy="165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644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83768" y="2636912"/>
                        <a:ext cx="2304256" cy="1654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0883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>
                <a:effectLst/>
              </a:rPr>
              <a:t>五</a:t>
            </a:r>
            <a:r>
              <a:rPr lang="zh-CN" altLang="en-US" sz="3200" dirty="0" smtClean="0">
                <a:effectLst/>
              </a:rPr>
              <a:t>、</a:t>
            </a:r>
            <a:r>
              <a:rPr lang="en-US" altLang="zh-CN" sz="3200" dirty="0" smtClean="0">
                <a:effectLst/>
              </a:rPr>
              <a:t>repo</a:t>
            </a:r>
            <a:r>
              <a:rPr lang="zh-CN" altLang="zh-CN" sz="3200" dirty="0">
                <a:effectLst/>
              </a:rPr>
              <a:t>的工作流程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2000" b="1" dirty="0"/>
          </a:p>
          <a:p>
            <a:endParaRPr lang="en-US" altLang="zh-CN" sz="1900" dirty="0"/>
          </a:p>
          <a:p>
            <a:endParaRPr lang="en-US" altLang="zh-CN" sz="1900" dirty="0" smtClean="0"/>
          </a:p>
          <a:p>
            <a:endParaRPr lang="en-US" altLang="zh-CN" sz="2000" b="1" dirty="0" smtClean="0"/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908720"/>
            <a:ext cx="7200800" cy="48965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67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/>
          </a:bodyPr>
          <a:lstStyle/>
          <a:p>
            <a:pPr lvl="0" algn="ctr"/>
            <a:r>
              <a:rPr lang="zh-CN" altLang="en-US" sz="3200" dirty="0" smtClean="0"/>
              <a:t>六、</a:t>
            </a:r>
            <a:r>
              <a:rPr lang="zh-CN" altLang="zh-CN" sz="3200" dirty="0" smtClean="0"/>
              <a:t>本地</a:t>
            </a:r>
            <a:r>
              <a:rPr lang="en-US" altLang="zh-CN" sz="3200" dirty="0" smtClean="0"/>
              <a:t>git</a:t>
            </a:r>
            <a:r>
              <a:rPr lang="zh-CN" altLang="zh-CN" sz="3200" dirty="0" smtClean="0"/>
              <a:t>环境的配置</a:t>
            </a:r>
            <a:r>
              <a:rPr lang="en-US" altLang="zh-CN" sz="3200" dirty="0" smtClean="0"/>
              <a:t>-git</a:t>
            </a:r>
            <a:r>
              <a:rPr lang="zh-CN" altLang="en-US" sz="3200" dirty="0" smtClean="0"/>
              <a:t>工具安装</a:t>
            </a:r>
            <a:r>
              <a:rPr lang="en-US" altLang="zh-CN" sz="3200" dirty="0" smtClean="0"/>
              <a:t>(</a:t>
            </a:r>
            <a:r>
              <a:rPr lang="en-US" altLang="zh-CN" sz="3200" dirty="0" err="1" smtClean="0"/>
              <a:t>linux</a:t>
            </a:r>
            <a:r>
              <a:rPr lang="en-US" altLang="zh-CN" sz="3200" dirty="0" smtClean="0"/>
              <a:t>)</a:t>
            </a:r>
            <a:endParaRPr lang="zh-CN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sz="1900" b="1" dirty="0">
                <a:solidFill>
                  <a:schemeClr val="tx1"/>
                </a:solidFill>
              </a:rPr>
              <a:t>git</a:t>
            </a:r>
            <a:r>
              <a:rPr lang="zh-CN" altLang="zh-CN" sz="1900" b="1" dirty="0">
                <a:solidFill>
                  <a:schemeClr val="tx1"/>
                </a:solidFill>
              </a:rPr>
              <a:t>工具的</a:t>
            </a:r>
            <a:r>
              <a:rPr lang="zh-CN" altLang="zh-CN" sz="1900" b="1" dirty="0" smtClean="0">
                <a:solidFill>
                  <a:schemeClr val="tx1"/>
                </a:solidFill>
              </a:rPr>
              <a:t>安装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:</a:t>
            </a:r>
            <a:endParaRPr lang="zh-CN" altLang="zh-CN" sz="1900" b="1" dirty="0">
              <a:solidFill>
                <a:schemeClr val="tx1"/>
              </a:solidFill>
            </a:endParaRPr>
          </a:p>
          <a:p>
            <a:r>
              <a:rPr lang="zh-CN" altLang="zh-CN" sz="1900" b="1" dirty="0">
                <a:solidFill>
                  <a:schemeClr val="tx1"/>
                </a:solidFill>
              </a:rPr>
              <a:t>一键式安装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:</a:t>
            </a:r>
            <a:r>
              <a:rPr lang="zh-CN" altLang="en-US" sz="1900" b="1" dirty="0" smtClean="0">
                <a:solidFill>
                  <a:schemeClr val="tx1"/>
                </a:solidFill>
              </a:rPr>
              <a:t>首先确认一下系统是否已经安装</a:t>
            </a:r>
            <a:r>
              <a:rPr lang="en-US" altLang="zh-CN" sz="1900" b="1" dirty="0" err="1" smtClean="0">
                <a:solidFill>
                  <a:schemeClr val="tx1"/>
                </a:solidFill>
              </a:rPr>
              <a:t>git</a:t>
            </a:r>
            <a:r>
              <a:rPr lang="zh-CN" altLang="en-US" sz="1900" b="1" dirty="0" smtClean="0">
                <a:solidFill>
                  <a:schemeClr val="tx1"/>
                </a:solidFill>
              </a:rPr>
              <a:t>工具，如果没有，则使用下面的方式安装</a:t>
            </a:r>
            <a:endParaRPr lang="en-US" altLang="zh-CN" sz="1900" b="1" dirty="0" smtClean="0">
              <a:solidFill>
                <a:schemeClr val="tx1"/>
              </a:solidFill>
            </a:endParaRPr>
          </a:p>
          <a:p>
            <a:r>
              <a:rPr lang="en-US" altLang="zh-CN" sz="1900" b="1" dirty="0">
                <a:solidFill>
                  <a:schemeClr val="tx1"/>
                </a:solidFill>
              </a:rPr>
              <a:t> 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                     1</a:t>
            </a:r>
            <a:r>
              <a:rPr lang="zh-CN" altLang="en-US" sz="19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900" b="1" dirty="0" err="1" smtClean="0">
                <a:solidFill>
                  <a:schemeClr val="tx1"/>
                </a:solidFill>
              </a:rPr>
              <a:t>ubuntu</a:t>
            </a:r>
            <a:r>
              <a:rPr lang="zh-CN" altLang="zh-CN" sz="1900" b="1" dirty="0">
                <a:solidFill>
                  <a:schemeClr val="tx1"/>
                </a:solidFill>
              </a:rPr>
              <a:t>系统</a:t>
            </a:r>
            <a:r>
              <a:rPr lang="en-US" altLang="zh-CN" sz="1900" b="1" dirty="0">
                <a:solidFill>
                  <a:schemeClr val="tx1"/>
                </a:solidFill>
              </a:rPr>
              <a:t>  apt-get install git*</a:t>
            </a:r>
            <a:endParaRPr lang="zh-CN" altLang="zh-CN" sz="1900" dirty="0">
              <a:solidFill>
                <a:schemeClr val="tx1"/>
              </a:solidFill>
            </a:endParaRPr>
          </a:p>
          <a:p>
            <a:r>
              <a:rPr lang="en-US" altLang="zh-CN" sz="1900" b="1" dirty="0">
                <a:solidFill>
                  <a:schemeClr val="tx1"/>
                </a:solidFill>
              </a:rPr>
              <a:t>          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            2</a:t>
            </a:r>
            <a:r>
              <a:rPr lang="zh-CN" altLang="en-US" sz="19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Fedora/centos</a:t>
            </a:r>
            <a:r>
              <a:rPr lang="zh-CN" altLang="zh-CN" sz="1900" b="1" dirty="0">
                <a:solidFill>
                  <a:schemeClr val="tx1"/>
                </a:solidFill>
              </a:rPr>
              <a:t>系统</a:t>
            </a:r>
            <a:r>
              <a:rPr lang="en-US" altLang="zh-CN" sz="1900" b="1" dirty="0">
                <a:solidFill>
                  <a:schemeClr val="tx1"/>
                </a:solidFill>
              </a:rPr>
              <a:t> yum install git*</a:t>
            </a:r>
            <a:endParaRPr lang="zh-CN" altLang="zh-CN" sz="1900" dirty="0">
              <a:solidFill>
                <a:schemeClr val="tx1"/>
              </a:solidFill>
            </a:endParaRPr>
          </a:p>
          <a:p>
            <a:r>
              <a:rPr lang="zh-CN" altLang="zh-CN" sz="1900" b="1" dirty="0">
                <a:solidFill>
                  <a:schemeClr val="tx1"/>
                </a:solidFill>
              </a:rPr>
              <a:t>源码安装：</a:t>
            </a:r>
            <a:r>
              <a:rPr lang="en-US" altLang="zh-CN" sz="1900" b="1" dirty="0">
                <a:solidFill>
                  <a:schemeClr val="tx1"/>
                </a:solidFill>
              </a:rPr>
              <a:t>git </a:t>
            </a:r>
            <a:r>
              <a:rPr lang="zh-CN" altLang="zh-CN" sz="1900" b="1" dirty="0">
                <a:solidFill>
                  <a:schemeClr val="tx1"/>
                </a:solidFill>
              </a:rPr>
              <a:t>官网下载源码包：</a:t>
            </a:r>
            <a:r>
              <a:rPr lang="en-US" altLang="zh-CN" sz="1900" b="1" u="sng" dirty="0">
                <a:solidFill>
                  <a:schemeClr val="tx1"/>
                </a:solidFill>
                <a:hlinkClick r:id="rId2"/>
              </a:rPr>
              <a:t>http://git-scm.com/download</a:t>
            </a:r>
            <a:endParaRPr lang="zh-CN" altLang="zh-CN" sz="1900" dirty="0">
              <a:solidFill>
                <a:schemeClr val="tx1"/>
              </a:solidFill>
            </a:endParaRPr>
          </a:p>
          <a:p>
            <a:r>
              <a:rPr lang="en-US" altLang="zh-CN" sz="1900" b="1" dirty="0">
                <a:solidFill>
                  <a:schemeClr val="tx1"/>
                </a:solidFill>
              </a:rPr>
              <a:t> </a:t>
            </a:r>
            <a:endParaRPr lang="zh-CN" altLang="zh-CN" sz="1900" dirty="0">
              <a:solidFill>
                <a:schemeClr val="tx1"/>
              </a:solidFill>
            </a:endParaRPr>
          </a:p>
          <a:p>
            <a:r>
              <a:rPr lang="en-US" altLang="zh-CN" sz="1900" b="1" dirty="0">
                <a:solidFill>
                  <a:schemeClr val="tx1"/>
                </a:solidFill>
              </a:rPr>
              <a:t>          $tar </a:t>
            </a:r>
            <a:r>
              <a:rPr lang="en-US" altLang="zh-CN" sz="1900" b="1" dirty="0" err="1">
                <a:solidFill>
                  <a:schemeClr val="tx1"/>
                </a:solidFill>
              </a:rPr>
              <a:t>zxvf</a:t>
            </a:r>
            <a:r>
              <a:rPr lang="en-US" altLang="zh-CN" sz="1900" b="1" dirty="0">
                <a:solidFill>
                  <a:schemeClr val="tx1"/>
                </a:solidFill>
              </a:rPr>
              <a:t> </a:t>
            </a:r>
            <a:r>
              <a:rPr lang="en-US" altLang="zh-CN" sz="1900" b="1" dirty="0" err="1">
                <a:solidFill>
                  <a:schemeClr val="tx1"/>
                </a:solidFill>
              </a:rPr>
              <a:t>baoming</a:t>
            </a:r>
            <a:r>
              <a:rPr lang="en-US" altLang="zh-CN" sz="1900" b="1" dirty="0">
                <a:solidFill>
                  <a:schemeClr val="tx1"/>
                </a:solidFill>
              </a:rPr>
              <a:t> (</a:t>
            </a:r>
            <a:r>
              <a:rPr lang="zh-CN" altLang="zh-CN" sz="1900" b="1" dirty="0">
                <a:solidFill>
                  <a:schemeClr val="tx1"/>
                </a:solidFill>
              </a:rPr>
              <a:t>解包</a:t>
            </a:r>
            <a:r>
              <a:rPr lang="en-US" altLang="zh-CN" sz="1900" b="1" dirty="0">
                <a:solidFill>
                  <a:schemeClr val="tx1"/>
                </a:solidFill>
              </a:rPr>
              <a:t>)</a:t>
            </a:r>
            <a:endParaRPr lang="zh-CN" altLang="zh-CN" sz="1900" dirty="0">
              <a:solidFill>
                <a:schemeClr val="tx1"/>
              </a:solidFill>
            </a:endParaRPr>
          </a:p>
          <a:p>
            <a:r>
              <a:rPr lang="en-US" altLang="zh-CN" sz="1900" b="1" dirty="0">
                <a:solidFill>
                  <a:schemeClr val="tx1"/>
                </a:solidFill>
              </a:rPr>
              <a:t>          $cd </a:t>
            </a:r>
            <a:r>
              <a:rPr lang="zh-CN" altLang="zh-CN" sz="1900" b="1" dirty="0">
                <a:solidFill>
                  <a:schemeClr val="tx1"/>
                </a:solidFill>
              </a:rPr>
              <a:t>解包目录</a:t>
            </a:r>
            <a:endParaRPr lang="zh-CN" altLang="zh-CN" sz="1900" dirty="0">
              <a:solidFill>
                <a:schemeClr val="tx1"/>
              </a:solidFill>
            </a:endParaRPr>
          </a:p>
          <a:p>
            <a:r>
              <a:rPr lang="en-US" altLang="zh-CN" sz="1900" b="1" dirty="0">
                <a:solidFill>
                  <a:schemeClr val="tx1"/>
                </a:solidFill>
              </a:rPr>
              <a:t>          $./configure --prefix=/</a:t>
            </a:r>
            <a:r>
              <a:rPr lang="en-US" altLang="zh-CN" sz="1900" b="1" dirty="0" err="1">
                <a:solidFill>
                  <a:schemeClr val="tx1"/>
                </a:solidFill>
              </a:rPr>
              <a:t>usr</a:t>
            </a:r>
            <a:r>
              <a:rPr lang="en-US" altLang="zh-CN" sz="1900" b="1" dirty="0">
                <a:solidFill>
                  <a:schemeClr val="tx1"/>
                </a:solidFill>
              </a:rPr>
              <a:t>/</a:t>
            </a:r>
            <a:endParaRPr lang="zh-CN" altLang="zh-CN" sz="1900" dirty="0">
              <a:solidFill>
                <a:schemeClr val="tx1"/>
              </a:solidFill>
            </a:endParaRPr>
          </a:p>
          <a:p>
            <a:r>
              <a:rPr lang="en-US" altLang="zh-CN" sz="1900" b="1" dirty="0">
                <a:solidFill>
                  <a:schemeClr val="tx1"/>
                </a:solidFill>
              </a:rPr>
              <a:t>          $make </a:t>
            </a:r>
            <a:endParaRPr lang="en-US" altLang="zh-CN" sz="1900" b="1" dirty="0" smtClean="0">
              <a:solidFill>
                <a:schemeClr val="tx1"/>
              </a:solidFill>
            </a:endParaRPr>
          </a:p>
          <a:p>
            <a:r>
              <a:rPr lang="en-US" altLang="zh-CN" sz="1900" b="1" dirty="0">
                <a:solidFill>
                  <a:schemeClr val="tx1"/>
                </a:solidFill>
              </a:rPr>
              <a:t> 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        </a:t>
            </a:r>
            <a:r>
              <a:rPr lang="zh-CN" altLang="zh-CN" sz="1900" b="1" dirty="0" smtClean="0">
                <a:solidFill>
                  <a:schemeClr val="tx1"/>
                </a:solidFill>
              </a:rPr>
              <a:t>在</a:t>
            </a:r>
            <a:r>
              <a:rPr lang="en-US" altLang="zh-CN" sz="1900" b="1" dirty="0">
                <a:solidFill>
                  <a:schemeClr val="tx1"/>
                </a:solidFill>
              </a:rPr>
              <a:t>make</a:t>
            </a:r>
            <a:r>
              <a:rPr lang="zh-CN" altLang="zh-CN" sz="1900" b="1" dirty="0">
                <a:solidFill>
                  <a:schemeClr val="tx1"/>
                </a:solidFill>
              </a:rPr>
              <a:t>的过程中，会有多次报错，请安装以下软件包 </a:t>
            </a:r>
          </a:p>
          <a:p>
            <a:pPr algn="just"/>
            <a:r>
              <a:rPr lang="en-US" altLang="zh-CN" sz="1900" b="1" dirty="0" smtClean="0">
                <a:solidFill>
                  <a:schemeClr val="tx1"/>
                </a:solidFill>
              </a:rPr>
              <a:t>          </a:t>
            </a:r>
            <a:r>
              <a:rPr lang="en-US" altLang="zh-CN" sz="1900" b="1" dirty="0">
                <a:solidFill>
                  <a:schemeClr val="tx1"/>
                </a:solidFill>
              </a:rPr>
              <a:t>$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apt-get </a:t>
            </a:r>
            <a:r>
              <a:rPr lang="en-US" altLang="zh-CN" sz="1900" b="1" dirty="0">
                <a:solidFill>
                  <a:schemeClr val="tx1"/>
                </a:solidFill>
              </a:rPr>
              <a:t>install zlib1g-dev</a:t>
            </a:r>
            <a:endParaRPr lang="zh-CN" altLang="zh-CN" sz="19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1900" b="1" dirty="0" smtClean="0">
                <a:solidFill>
                  <a:schemeClr val="tx1"/>
                </a:solidFill>
              </a:rPr>
              <a:t>          $apt-get </a:t>
            </a:r>
            <a:r>
              <a:rPr lang="en-US" altLang="zh-CN" sz="1900" b="1" dirty="0">
                <a:solidFill>
                  <a:schemeClr val="tx1"/>
                </a:solidFill>
              </a:rPr>
              <a:t>install </a:t>
            </a:r>
            <a:r>
              <a:rPr lang="en-US" altLang="zh-CN" sz="1900" b="1" dirty="0" err="1">
                <a:solidFill>
                  <a:schemeClr val="tx1"/>
                </a:solidFill>
              </a:rPr>
              <a:t>tcl</a:t>
            </a:r>
            <a:endParaRPr lang="zh-CN" altLang="zh-CN" sz="19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1900" b="1" dirty="0" smtClean="0">
                <a:solidFill>
                  <a:schemeClr val="tx1"/>
                </a:solidFill>
              </a:rPr>
              <a:t>          $apt-get </a:t>
            </a:r>
            <a:r>
              <a:rPr lang="en-US" altLang="zh-CN" sz="1900" b="1" dirty="0">
                <a:solidFill>
                  <a:schemeClr val="tx1"/>
                </a:solidFill>
              </a:rPr>
              <a:t>install </a:t>
            </a:r>
            <a:r>
              <a:rPr lang="en-US" altLang="zh-CN" sz="1900" b="1" dirty="0" err="1">
                <a:solidFill>
                  <a:schemeClr val="tx1"/>
                </a:solidFill>
              </a:rPr>
              <a:t>gettext</a:t>
            </a:r>
            <a:endParaRPr lang="zh-CN" altLang="zh-CN" sz="1900" b="1" dirty="0">
              <a:solidFill>
                <a:schemeClr val="tx1"/>
              </a:solidFill>
            </a:endParaRPr>
          </a:p>
          <a:p>
            <a:pPr algn="just"/>
            <a:r>
              <a:rPr lang="en-US" altLang="zh-CN" sz="1900" b="1" dirty="0" smtClean="0">
                <a:solidFill>
                  <a:schemeClr val="tx1"/>
                </a:solidFill>
              </a:rPr>
              <a:t>          $apt-get </a:t>
            </a:r>
            <a:r>
              <a:rPr lang="en-US" altLang="zh-CN" sz="1900" b="1" dirty="0">
                <a:solidFill>
                  <a:schemeClr val="tx1"/>
                </a:solidFill>
              </a:rPr>
              <a:t>install </a:t>
            </a:r>
            <a:r>
              <a:rPr lang="en-US" altLang="zh-CN" sz="1900" b="1" dirty="0" err="1" smtClean="0">
                <a:solidFill>
                  <a:schemeClr val="tx1"/>
                </a:solidFill>
              </a:rPr>
              <a:t>asciidoc</a:t>
            </a:r>
            <a:endParaRPr lang="en-US" altLang="zh-CN" sz="1900" b="1" dirty="0" smtClean="0">
              <a:solidFill>
                <a:schemeClr val="tx1"/>
              </a:solidFill>
            </a:endParaRPr>
          </a:p>
          <a:p>
            <a:pPr algn="just"/>
            <a:r>
              <a:rPr lang="en-US" altLang="zh-CN" sz="1900" b="1" dirty="0">
                <a:solidFill>
                  <a:schemeClr val="tx1"/>
                </a:solidFill>
              </a:rPr>
              <a:t> 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         $ </a:t>
            </a:r>
            <a:r>
              <a:rPr lang="en-US" altLang="zh-CN" sz="1900" b="1" dirty="0">
                <a:solidFill>
                  <a:schemeClr val="tx1"/>
                </a:solidFill>
              </a:rPr>
              <a:t>make install</a:t>
            </a:r>
            <a:endParaRPr lang="zh-CN" altLang="zh-CN" sz="1900" dirty="0">
              <a:solidFill>
                <a:schemeClr val="tx1"/>
              </a:solidFill>
            </a:endParaRPr>
          </a:p>
          <a:p>
            <a:pPr algn="just"/>
            <a:r>
              <a:rPr lang="en-US" altLang="zh-CN" sz="1900" b="1" dirty="0" smtClean="0">
                <a:solidFill>
                  <a:schemeClr val="tx1"/>
                </a:solidFill>
              </a:rPr>
              <a:t>          </a:t>
            </a:r>
            <a:r>
              <a:rPr lang="en-US" altLang="zh-CN" sz="1900" b="1" dirty="0">
                <a:solidFill>
                  <a:schemeClr val="tx1"/>
                </a:solidFill>
              </a:rPr>
              <a:t>$git --version(</a:t>
            </a:r>
            <a:r>
              <a:rPr lang="zh-CN" altLang="zh-CN" sz="1900" b="1" dirty="0">
                <a:solidFill>
                  <a:schemeClr val="tx1"/>
                </a:solidFill>
              </a:rPr>
              <a:t>验证</a:t>
            </a:r>
            <a:r>
              <a:rPr lang="en-US" altLang="zh-CN" sz="1900" b="1" dirty="0">
                <a:solidFill>
                  <a:schemeClr val="tx1"/>
                </a:solidFill>
              </a:rPr>
              <a:t>git</a:t>
            </a:r>
            <a:r>
              <a:rPr lang="zh-CN" altLang="zh-CN" sz="1900" b="1" dirty="0">
                <a:solidFill>
                  <a:schemeClr val="tx1"/>
                </a:solidFill>
              </a:rPr>
              <a:t>是否安装成功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)</a:t>
            </a:r>
          </a:p>
          <a:p>
            <a:pPr algn="just"/>
            <a:endParaRPr lang="zh-CN" altLang="zh-CN" sz="1900" b="1" dirty="0">
              <a:solidFill>
                <a:schemeClr val="tx1"/>
              </a:solidFill>
            </a:endParaRPr>
          </a:p>
          <a:p>
            <a:r>
              <a:rPr lang="zh-CN" altLang="zh-CN" sz="1900" b="1" dirty="0">
                <a:solidFill>
                  <a:schemeClr val="tx1"/>
                </a:solidFill>
              </a:rPr>
              <a:t>不论是采用一键式安装还是采用源码安装，要求</a:t>
            </a:r>
            <a:r>
              <a:rPr lang="en-US" altLang="zh-CN" sz="1900" b="1" dirty="0">
                <a:solidFill>
                  <a:schemeClr val="tx1"/>
                </a:solidFill>
              </a:rPr>
              <a:t>git</a:t>
            </a:r>
            <a:r>
              <a:rPr lang="zh-CN" altLang="zh-CN" sz="1900" b="1" dirty="0">
                <a:solidFill>
                  <a:schemeClr val="tx1"/>
                </a:solidFill>
              </a:rPr>
              <a:t>的最低版本</a:t>
            </a:r>
            <a:r>
              <a:rPr lang="zh-CN" altLang="zh-CN" sz="1900" b="1" dirty="0" smtClean="0">
                <a:solidFill>
                  <a:schemeClr val="tx1"/>
                </a:solidFill>
              </a:rPr>
              <a:t>为</a:t>
            </a:r>
            <a:r>
              <a:rPr lang="en-US" altLang="zh-CN" sz="1900" b="1" dirty="0" smtClean="0">
                <a:solidFill>
                  <a:schemeClr val="tx1"/>
                </a:solidFill>
              </a:rPr>
              <a:t>1.7.9.5</a:t>
            </a:r>
            <a:r>
              <a:rPr lang="zh-CN" altLang="zh-CN" sz="1900" b="1" dirty="0">
                <a:solidFill>
                  <a:schemeClr val="tx1"/>
                </a:solidFill>
              </a:rPr>
              <a:t>以上</a:t>
            </a:r>
            <a:endParaRPr lang="zh-CN" altLang="zh-CN" sz="19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313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27384"/>
            <a:ext cx="8229600" cy="792088"/>
          </a:xfrm>
        </p:spPr>
        <p:txBody>
          <a:bodyPr>
            <a:normAutofit fontScale="90000"/>
          </a:bodyPr>
          <a:lstStyle/>
          <a:p>
            <a:pPr lvl="0" algn="ctr"/>
            <a:r>
              <a:rPr lang="zh-CN" altLang="en-US" sz="3200" dirty="0" smtClean="0"/>
              <a:t>六、</a:t>
            </a:r>
            <a:r>
              <a:rPr lang="zh-CN" altLang="zh-CN" sz="3200" dirty="0" smtClean="0"/>
              <a:t>本地</a:t>
            </a:r>
            <a:r>
              <a:rPr lang="en-US" altLang="zh-CN" sz="3200" dirty="0" smtClean="0"/>
              <a:t>git</a:t>
            </a:r>
            <a:r>
              <a:rPr lang="zh-CN" altLang="zh-CN" sz="3200" dirty="0" smtClean="0"/>
              <a:t>环境的配置</a:t>
            </a:r>
            <a:r>
              <a:rPr lang="en-US" altLang="zh-CN" sz="3200" dirty="0" smtClean="0"/>
              <a:t>-git</a:t>
            </a:r>
            <a:r>
              <a:rPr lang="zh-CN" altLang="en-US" sz="3200" dirty="0" smtClean="0"/>
              <a:t>工具安装</a:t>
            </a:r>
            <a:r>
              <a:rPr lang="en-US" altLang="zh-CN" sz="3200" dirty="0" smtClean="0"/>
              <a:t>(windows)</a:t>
            </a:r>
            <a:endParaRPr lang="zh-CN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4006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sz="1100" dirty="0">
                <a:solidFill>
                  <a:schemeClr val="tx1"/>
                </a:solidFill>
              </a:rPr>
              <a:t>git</a:t>
            </a:r>
            <a:r>
              <a:rPr lang="zh-CN" altLang="zh-CN" sz="1100" dirty="0">
                <a:solidFill>
                  <a:schemeClr val="tx1"/>
                </a:solidFill>
              </a:rPr>
              <a:t>工具的</a:t>
            </a:r>
            <a:r>
              <a:rPr lang="zh-CN" altLang="zh-CN" sz="1100" dirty="0" smtClean="0">
                <a:solidFill>
                  <a:schemeClr val="tx1"/>
                </a:solidFill>
              </a:rPr>
              <a:t>安装</a:t>
            </a:r>
            <a:r>
              <a:rPr lang="en-US" altLang="zh-CN" sz="1100" dirty="0" smtClean="0">
                <a:solidFill>
                  <a:schemeClr val="tx1"/>
                </a:solidFill>
              </a:rPr>
              <a:t>:</a:t>
            </a:r>
            <a:endParaRPr lang="zh-CN" altLang="zh-CN" sz="1100" dirty="0">
              <a:solidFill>
                <a:schemeClr val="tx1"/>
              </a:solidFill>
            </a:endParaRPr>
          </a:p>
          <a:p>
            <a:r>
              <a:rPr lang="en-US" altLang="zh-CN" sz="1100" b="1" dirty="0" smtClean="0">
                <a:solidFill>
                  <a:schemeClr val="tx1"/>
                </a:solidFill>
              </a:rPr>
              <a:t>1)</a:t>
            </a:r>
            <a:r>
              <a:rPr lang="zh-CN" altLang="zh-CN" sz="1100" b="1" dirty="0" smtClean="0">
                <a:solidFill>
                  <a:schemeClr val="tx1"/>
                </a:solidFill>
              </a:rPr>
              <a:t>从</a:t>
            </a:r>
            <a:r>
              <a:rPr lang="zh-CN" altLang="zh-CN" sz="1100" b="1" dirty="0">
                <a:solidFill>
                  <a:schemeClr val="tx1"/>
                </a:solidFill>
              </a:rPr>
              <a:t>公共路径</a:t>
            </a:r>
            <a:r>
              <a:rPr lang="en-US" altLang="zh-CN" sz="1100" b="1" dirty="0">
                <a:solidFill>
                  <a:schemeClr val="tx1"/>
                </a:solidFill>
                <a:hlinkClick r:id="rId2"/>
              </a:rPr>
              <a:t>http://</a:t>
            </a:r>
            <a:r>
              <a:rPr lang="en-US" altLang="zh-CN" sz="1100" b="1" dirty="0" smtClean="0">
                <a:solidFill>
                  <a:schemeClr val="tx1"/>
                </a:solidFill>
                <a:hlinkClick r:id="rId2"/>
              </a:rPr>
              <a:t>192.168.110.97/svn/svn/branches/git_gerrit/tools/Git-1.8.0-preview20121022.exe</a:t>
            </a:r>
            <a:r>
              <a:rPr lang="zh-CN" altLang="zh-CN" sz="1100" b="1" dirty="0"/>
              <a:t>获取</a:t>
            </a:r>
            <a:r>
              <a:rPr lang="en-US" altLang="zh-CN" sz="1100" b="1" dirty="0"/>
              <a:t>windows</a:t>
            </a:r>
            <a:r>
              <a:rPr lang="zh-CN" altLang="zh-CN" sz="1100" b="1" dirty="0"/>
              <a:t>下</a:t>
            </a:r>
            <a:r>
              <a:rPr lang="en-US" altLang="zh-CN" sz="1100" b="1" dirty="0" err="1"/>
              <a:t>git</a:t>
            </a:r>
            <a:r>
              <a:rPr lang="zh-CN" altLang="zh-CN" sz="1100" b="1" dirty="0"/>
              <a:t>安装工具，或者去</a:t>
            </a:r>
            <a:r>
              <a:rPr lang="en-US" altLang="zh-CN" sz="1100" b="1" dirty="0" err="1"/>
              <a:t>msysgit</a:t>
            </a:r>
            <a:r>
              <a:rPr lang="zh-CN" altLang="zh-CN" sz="1100" b="1" dirty="0"/>
              <a:t>官网下载更新版本</a:t>
            </a:r>
          </a:p>
          <a:p>
            <a:r>
              <a:rPr lang="en-US" altLang="zh-CN" sz="1100" b="1" dirty="0"/>
              <a:t>2.</a:t>
            </a:r>
            <a:r>
              <a:rPr lang="zh-CN" altLang="zh-CN" sz="1100" b="1" dirty="0"/>
              <a:t>然后点击安装程序</a:t>
            </a:r>
            <a:r>
              <a:rPr lang="en-US" altLang="zh-CN" sz="1100" b="1" dirty="0"/>
              <a:t>Git-1.8.0-preview20121022.exe </a:t>
            </a:r>
            <a:r>
              <a:rPr lang="zh-CN" altLang="zh-CN" sz="1100" b="1" dirty="0"/>
              <a:t>开始安装，一直点击下一步默认即可，</a:t>
            </a:r>
            <a:r>
              <a:rPr lang="zh-CN" altLang="zh-CN" sz="1100" dirty="0">
                <a:solidFill>
                  <a:srgbClr val="FF0000"/>
                </a:solidFill>
              </a:rPr>
              <a:t>注意</a:t>
            </a:r>
            <a:r>
              <a:rPr lang="en-US" altLang="zh-CN" sz="1100" dirty="0">
                <a:solidFill>
                  <a:srgbClr val="FF0000"/>
                </a:solidFill>
              </a:rPr>
              <a:t>configuring the line encoding conversions</a:t>
            </a:r>
            <a:r>
              <a:rPr lang="zh-CN" altLang="zh-CN" sz="1100" dirty="0">
                <a:solidFill>
                  <a:srgbClr val="FF0000"/>
                </a:solidFill>
              </a:rPr>
              <a:t>时，选择第三个选项，如下</a:t>
            </a:r>
            <a:r>
              <a:rPr lang="zh-CN" altLang="zh-CN" sz="1100" dirty="0"/>
              <a:t>：</a:t>
            </a:r>
          </a:p>
          <a:p>
            <a:endParaRPr lang="en-US" altLang="zh-CN" sz="2000" dirty="0" smtClean="0">
              <a:solidFill>
                <a:schemeClr val="tx1"/>
              </a:solidFill>
            </a:endParaRPr>
          </a:p>
          <a:p>
            <a:pPr algn="just"/>
            <a:endParaRPr lang="zh-CN" altLang="zh-CN" sz="1900" b="1" dirty="0">
              <a:solidFill>
                <a:schemeClr val="tx1"/>
              </a:solidFill>
            </a:endParaRPr>
          </a:p>
          <a:p>
            <a:endParaRPr lang="en-US" altLang="zh-CN" sz="1900" b="1" dirty="0" smtClean="0">
              <a:solidFill>
                <a:schemeClr val="tx1"/>
              </a:solidFill>
            </a:endParaRPr>
          </a:p>
          <a:p>
            <a:endParaRPr lang="en-US" altLang="zh-CN" sz="1900" b="1" dirty="0">
              <a:solidFill>
                <a:schemeClr val="tx1"/>
              </a:solidFill>
            </a:endParaRPr>
          </a:p>
          <a:p>
            <a:endParaRPr lang="en-US" altLang="zh-CN" sz="1900" b="1" dirty="0" smtClean="0">
              <a:solidFill>
                <a:schemeClr val="tx1"/>
              </a:solidFill>
            </a:endParaRPr>
          </a:p>
          <a:p>
            <a:endParaRPr lang="en-US" altLang="zh-CN" sz="1900" b="1" dirty="0">
              <a:solidFill>
                <a:schemeClr val="tx1"/>
              </a:solidFill>
            </a:endParaRPr>
          </a:p>
          <a:p>
            <a:endParaRPr lang="en-US" altLang="zh-CN" sz="11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1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1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1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zh-CN" sz="1100" b="1" dirty="0" smtClean="0">
                <a:solidFill>
                  <a:schemeClr val="tx1"/>
                </a:solidFill>
              </a:rPr>
              <a:t>不论</a:t>
            </a:r>
            <a:r>
              <a:rPr lang="zh-CN" altLang="zh-CN" sz="1100" b="1" dirty="0">
                <a:solidFill>
                  <a:schemeClr val="tx1"/>
                </a:solidFill>
              </a:rPr>
              <a:t>是采用一键式安装还是采用源码安装，要求</a:t>
            </a:r>
            <a:r>
              <a:rPr lang="en-US" altLang="zh-CN" sz="1100" b="1" dirty="0">
                <a:solidFill>
                  <a:schemeClr val="tx1"/>
                </a:solidFill>
              </a:rPr>
              <a:t>git</a:t>
            </a:r>
            <a:r>
              <a:rPr lang="zh-CN" altLang="zh-CN" sz="1100" b="1" dirty="0">
                <a:solidFill>
                  <a:schemeClr val="tx1"/>
                </a:solidFill>
              </a:rPr>
              <a:t>的最低版本</a:t>
            </a:r>
            <a:r>
              <a:rPr lang="zh-CN" altLang="zh-CN" sz="1100" b="1" dirty="0" smtClean="0">
                <a:solidFill>
                  <a:schemeClr val="tx1"/>
                </a:solidFill>
              </a:rPr>
              <a:t>为</a:t>
            </a:r>
            <a:r>
              <a:rPr lang="en-US" altLang="zh-CN" sz="1100" b="1" dirty="0" smtClean="0">
                <a:solidFill>
                  <a:schemeClr val="tx1"/>
                </a:solidFill>
              </a:rPr>
              <a:t>1.7.9.5</a:t>
            </a:r>
            <a:r>
              <a:rPr lang="zh-CN" altLang="zh-CN" sz="1100" b="1" dirty="0">
                <a:solidFill>
                  <a:schemeClr val="tx1"/>
                </a:solidFill>
              </a:rPr>
              <a:t>以上</a:t>
            </a:r>
            <a:endParaRPr lang="zh-CN" altLang="zh-CN" sz="11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300" b="1" dirty="0" smtClean="0">
                <a:solidFill>
                  <a:srgbClr val="FF0000"/>
                </a:solidFill>
              </a:rPr>
              <a:t>安装完毕后双击桌面</a:t>
            </a:r>
            <a:r>
              <a:rPr lang="en-US" altLang="zh-CN" sz="1300" b="1" dirty="0" smtClean="0">
                <a:solidFill>
                  <a:srgbClr val="FF0000"/>
                </a:solidFill>
              </a:rPr>
              <a:t>	          </a:t>
            </a:r>
            <a:r>
              <a:rPr lang="zh-CN" altLang="en-US" sz="1300" b="1" dirty="0" smtClean="0">
                <a:solidFill>
                  <a:srgbClr val="FF0000"/>
                </a:solidFill>
              </a:rPr>
              <a:t>按钮进入</a:t>
            </a:r>
            <a:r>
              <a:rPr lang="en-US" altLang="zh-CN" sz="1300" b="1" dirty="0" err="1" smtClean="0">
                <a:solidFill>
                  <a:srgbClr val="FF0000"/>
                </a:solidFill>
              </a:rPr>
              <a:t>git</a:t>
            </a:r>
            <a:r>
              <a:rPr lang="en-US" altLang="zh-CN" sz="1300" b="1" dirty="0" smtClean="0">
                <a:solidFill>
                  <a:srgbClr val="FF0000"/>
                </a:solidFill>
              </a:rPr>
              <a:t> bash</a:t>
            </a:r>
            <a:r>
              <a:rPr lang="zh-CN" altLang="en-US" sz="1300" b="1" dirty="0" smtClean="0">
                <a:solidFill>
                  <a:srgbClr val="FF0000"/>
                </a:solidFill>
              </a:rPr>
              <a:t>命令行界面，各命令操作与</a:t>
            </a:r>
            <a:r>
              <a:rPr lang="en-US" altLang="zh-CN" sz="1300" b="1" dirty="0" err="1" smtClean="0">
                <a:solidFill>
                  <a:srgbClr val="FF0000"/>
                </a:solidFill>
              </a:rPr>
              <a:t>lunx</a:t>
            </a:r>
            <a:r>
              <a:rPr lang="zh-CN" altLang="en-US" sz="1300" b="1" dirty="0" smtClean="0">
                <a:solidFill>
                  <a:srgbClr val="FF0000"/>
                </a:solidFill>
              </a:rPr>
              <a:t>环境下相同</a:t>
            </a:r>
            <a:r>
              <a:rPr lang="en-US" altLang="zh-CN" sz="1300" b="1" dirty="0" smtClean="0">
                <a:solidFill>
                  <a:srgbClr val="FF0000"/>
                </a:solidFill>
              </a:rPr>
              <a:t>	</a:t>
            </a:r>
            <a:endParaRPr lang="zh-CN" altLang="en-US" sz="13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61455"/>
            <a:ext cx="4178722" cy="35283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242" y="1825451"/>
            <a:ext cx="4176464" cy="3600400"/>
          </a:xfrm>
          <a:prstGeom prst="rect">
            <a:avLst/>
          </a:prstGeom>
        </p:spPr>
      </p:pic>
      <p:pic>
        <p:nvPicPr>
          <p:cNvPr id="6" name="Picture 2"/>
          <p:cNvPicPr/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010676" y="5661249"/>
            <a:ext cx="690245" cy="648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619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 fontScale="90000"/>
          </a:bodyPr>
          <a:lstStyle/>
          <a:p>
            <a:pPr lvl="0" algn="ctr"/>
            <a:r>
              <a:rPr lang="zh-CN" altLang="en-US" sz="3200" dirty="0" smtClean="0">
                <a:effectLst/>
              </a:rPr>
              <a:t>五、</a:t>
            </a:r>
            <a:r>
              <a:rPr lang="zh-CN" altLang="zh-CN" sz="3200" dirty="0" smtClean="0">
                <a:effectLst/>
              </a:rPr>
              <a:t>本地</a:t>
            </a:r>
            <a:r>
              <a:rPr lang="en-US" altLang="zh-CN" sz="3200" dirty="0">
                <a:effectLst/>
              </a:rPr>
              <a:t>git</a:t>
            </a:r>
            <a:r>
              <a:rPr lang="zh-CN" altLang="zh-CN" sz="3200" dirty="0">
                <a:effectLst/>
              </a:rPr>
              <a:t>环境的</a:t>
            </a:r>
            <a:r>
              <a:rPr lang="zh-CN" altLang="zh-CN" sz="3200" dirty="0" smtClean="0">
                <a:effectLst/>
              </a:rPr>
              <a:t>配置</a:t>
            </a:r>
            <a:r>
              <a:rPr lang="en-US" altLang="zh-CN" sz="3200" dirty="0" smtClean="0">
                <a:effectLst/>
              </a:rPr>
              <a:t>-</a:t>
            </a:r>
            <a:r>
              <a:rPr lang="zh-CN" altLang="zh-CN" sz="3200" dirty="0" smtClean="0">
                <a:effectLst/>
              </a:rPr>
              <a:t>安装</a:t>
            </a:r>
            <a:r>
              <a:rPr lang="en-US" altLang="zh-CN" sz="3200" dirty="0" err="1">
                <a:effectLst/>
              </a:rPr>
              <a:t>ssh</a:t>
            </a:r>
            <a:r>
              <a:rPr lang="zh-CN" altLang="zh-CN" sz="3200" dirty="0">
                <a:effectLst/>
              </a:rPr>
              <a:t>及生成公钥</a:t>
            </a:r>
            <a:r>
              <a:rPr lang="en-US" altLang="zh-CN" sz="3200" dirty="0">
                <a:effectLst/>
              </a:rPr>
              <a:t>/</a:t>
            </a:r>
            <a:r>
              <a:rPr lang="zh-CN" altLang="zh-CN" sz="3200" dirty="0">
                <a:effectLst/>
              </a:rPr>
              <a:t>私钥文件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400600"/>
          </a:xfrm>
        </p:spPr>
        <p:txBody>
          <a:bodyPr>
            <a:normAutofit/>
          </a:bodyPr>
          <a:lstStyle/>
          <a:p>
            <a:r>
              <a:rPr lang="zh-CN" altLang="zh-CN" sz="1400" b="1" dirty="0" smtClean="0">
                <a:solidFill>
                  <a:schemeClr val="tx1"/>
                </a:solidFill>
              </a:rPr>
              <a:t>生成</a:t>
            </a:r>
            <a:r>
              <a:rPr lang="zh-CN" altLang="zh-CN" sz="1400" b="1" dirty="0">
                <a:solidFill>
                  <a:schemeClr val="tx1"/>
                </a:solidFill>
              </a:rPr>
              <a:t>公钥</a:t>
            </a:r>
            <a:r>
              <a:rPr lang="en-US" altLang="zh-CN" sz="1400" b="1" dirty="0">
                <a:solidFill>
                  <a:schemeClr val="tx1"/>
                </a:solidFill>
              </a:rPr>
              <a:t>/</a:t>
            </a:r>
            <a:r>
              <a:rPr lang="zh-CN" altLang="zh-CN" sz="1400" b="1" dirty="0">
                <a:solidFill>
                  <a:schemeClr val="tx1"/>
                </a:solidFill>
              </a:rPr>
              <a:t>私钥文件</a:t>
            </a:r>
            <a:r>
              <a:rPr lang="en-US" altLang="zh-CN" sz="1400" b="1" dirty="0">
                <a:solidFill>
                  <a:schemeClr val="tx1"/>
                </a:solidFill>
              </a:rPr>
              <a:t>: $</a:t>
            </a:r>
            <a:r>
              <a:rPr lang="en-US" altLang="zh-CN" sz="1400" b="1" dirty="0" err="1">
                <a:solidFill>
                  <a:schemeClr val="tx1"/>
                </a:solidFill>
              </a:rPr>
              <a:t>ssh-keygen</a:t>
            </a:r>
            <a:r>
              <a:rPr lang="en-US" altLang="zh-CN" sz="1400" b="1">
                <a:solidFill>
                  <a:schemeClr val="tx1"/>
                </a:solidFill>
              </a:rPr>
              <a:t>  </a:t>
            </a:r>
            <a:r>
              <a:rPr lang="en-US" altLang="zh-CN" sz="1400" b="1" smtClean="0">
                <a:solidFill>
                  <a:schemeClr val="tx1"/>
                </a:solidFill>
              </a:rPr>
              <a:t>-t  </a:t>
            </a:r>
            <a:r>
              <a:rPr lang="en-US" altLang="zh-CN" sz="1400" b="1" dirty="0" err="1" smtClean="0">
                <a:solidFill>
                  <a:schemeClr val="tx1"/>
                </a:solidFill>
              </a:rPr>
              <a:t>rsa</a:t>
            </a:r>
            <a:endParaRPr lang="zh-CN" altLang="zh-CN" sz="1400" dirty="0">
              <a:solidFill>
                <a:schemeClr val="tx1"/>
              </a:solidFill>
            </a:endParaRPr>
          </a:p>
          <a:p>
            <a:r>
              <a:rPr lang="en-US" altLang="zh-CN" sz="1400" b="1" dirty="0">
                <a:solidFill>
                  <a:schemeClr val="tx1"/>
                </a:solidFill>
              </a:rPr>
              <a:t>                   </a:t>
            </a:r>
            <a:r>
              <a:rPr lang="zh-CN" altLang="zh-CN" sz="1400" b="1" dirty="0">
                <a:solidFill>
                  <a:schemeClr val="tx1"/>
                </a:solidFill>
              </a:rPr>
              <a:t>一路回车</a:t>
            </a:r>
            <a:endParaRPr lang="zh-CN" altLang="zh-CN" sz="1400" dirty="0">
              <a:solidFill>
                <a:schemeClr val="tx1"/>
              </a:solidFill>
            </a:endParaRPr>
          </a:p>
          <a:p>
            <a:r>
              <a:rPr lang="zh-CN" altLang="zh-CN" sz="1400" b="1" dirty="0" smtClean="0">
                <a:solidFill>
                  <a:schemeClr val="tx1"/>
                </a:solidFill>
              </a:rPr>
              <a:t>公</a:t>
            </a:r>
            <a:r>
              <a:rPr lang="zh-CN" altLang="zh-CN" sz="1400" b="1" dirty="0">
                <a:solidFill>
                  <a:schemeClr val="tx1"/>
                </a:solidFill>
              </a:rPr>
              <a:t>钥文件及私钥文件存放在用户家目录的</a:t>
            </a:r>
            <a:r>
              <a:rPr lang="en-US" altLang="zh-CN" sz="1400" b="1" dirty="0">
                <a:solidFill>
                  <a:schemeClr val="tx1"/>
                </a:solidFill>
              </a:rPr>
              <a:t>.</a:t>
            </a:r>
            <a:r>
              <a:rPr lang="en-US" altLang="zh-CN" sz="1400" b="1" dirty="0" err="1">
                <a:solidFill>
                  <a:schemeClr val="tx1"/>
                </a:solidFill>
              </a:rPr>
              <a:t>ssh</a:t>
            </a:r>
            <a:r>
              <a:rPr lang="en-US" altLang="zh-CN" sz="1400" b="1" dirty="0">
                <a:solidFill>
                  <a:schemeClr val="tx1"/>
                </a:solidFill>
              </a:rPr>
              <a:t>/</a:t>
            </a:r>
            <a:r>
              <a:rPr lang="zh-CN" altLang="zh-CN" sz="1400" b="1" dirty="0">
                <a:solidFill>
                  <a:schemeClr val="tx1"/>
                </a:solidFill>
              </a:rPr>
              <a:t>目录下，公钥文件名称为</a:t>
            </a:r>
            <a:r>
              <a:rPr lang="en-US" altLang="zh-CN" sz="1400" b="1" dirty="0">
                <a:solidFill>
                  <a:schemeClr val="tx1"/>
                </a:solidFill>
              </a:rPr>
              <a:t>id_rsa.pub,</a:t>
            </a:r>
            <a:r>
              <a:rPr lang="zh-CN" altLang="zh-CN" sz="1400" b="1" dirty="0">
                <a:solidFill>
                  <a:schemeClr val="tx1"/>
                </a:solidFill>
              </a:rPr>
              <a:t>私钥文件名称为</a:t>
            </a:r>
            <a:r>
              <a:rPr lang="en-US" altLang="zh-CN" sz="1400" b="1" dirty="0" err="1">
                <a:solidFill>
                  <a:schemeClr val="tx1"/>
                </a:solidFill>
              </a:rPr>
              <a:t>id_rsa</a:t>
            </a:r>
            <a:r>
              <a:rPr lang="en-US" altLang="zh-CN" sz="1400" b="1" dirty="0">
                <a:solidFill>
                  <a:schemeClr val="tx1"/>
                </a:solidFill>
              </a:rPr>
              <a:t>,</a:t>
            </a:r>
            <a:r>
              <a:rPr lang="zh-CN" altLang="zh-CN" sz="1400" b="1" dirty="0">
                <a:solidFill>
                  <a:schemeClr val="tx1"/>
                </a:solidFill>
              </a:rPr>
              <a:t>根据如下步骤将</a:t>
            </a:r>
            <a:r>
              <a:rPr lang="en-US" altLang="zh-CN" sz="1400" b="1" dirty="0">
                <a:solidFill>
                  <a:schemeClr val="tx1"/>
                </a:solidFill>
              </a:rPr>
              <a:t>id_rsa.pub</a:t>
            </a:r>
            <a:r>
              <a:rPr lang="zh-CN" altLang="zh-CN" sz="1400" b="1" dirty="0">
                <a:solidFill>
                  <a:schemeClr val="tx1"/>
                </a:solidFill>
              </a:rPr>
              <a:t>文件的内容添加到个人</a:t>
            </a:r>
            <a:r>
              <a:rPr lang="en-US" altLang="zh-CN" sz="1400" b="1" dirty="0" err="1">
                <a:solidFill>
                  <a:schemeClr val="tx1"/>
                </a:solidFill>
              </a:rPr>
              <a:t>gerrit</a:t>
            </a:r>
            <a:r>
              <a:rPr lang="en-US" altLang="zh-CN" sz="1400" b="1" dirty="0">
                <a:solidFill>
                  <a:schemeClr val="tx1"/>
                </a:solidFill>
              </a:rPr>
              <a:t> web </a:t>
            </a:r>
            <a:r>
              <a:rPr lang="zh-CN" altLang="zh-CN" sz="1400" b="1" dirty="0">
                <a:solidFill>
                  <a:schemeClr val="tx1"/>
                </a:solidFill>
              </a:rPr>
              <a:t>页面</a:t>
            </a:r>
            <a:endParaRPr lang="zh-CN" altLang="zh-CN" sz="1400" dirty="0">
              <a:solidFill>
                <a:schemeClr val="tx1"/>
              </a:solidFill>
            </a:endParaRPr>
          </a:p>
          <a:p>
            <a:endParaRPr lang="en-US" altLang="zh-CN" sz="1900" dirty="0" smtClean="0"/>
          </a:p>
          <a:p>
            <a:endParaRPr lang="en-US" altLang="zh-CN" sz="1900" dirty="0"/>
          </a:p>
          <a:p>
            <a:endParaRPr lang="en-US" altLang="zh-CN" sz="1900" dirty="0" smtClean="0"/>
          </a:p>
          <a:p>
            <a:endParaRPr lang="en-US" altLang="zh-CN" sz="2000" b="1" dirty="0" smtClean="0"/>
          </a:p>
          <a:p>
            <a:r>
              <a:rPr lang="zh-CN" altLang="zh-CN" sz="1400" b="1" dirty="0" smtClean="0">
                <a:solidFill>
                  <a:schemeClr val="tx1"/>
                </a:solidFill>
              </a:rPr>
              <a:t>验证</a:t>
            </a:r>
            <a:r>
              <a:rPr lang="zh-CN" altLang="zh-CN" sz="1400" b="1" dirty="0">
                <a:solidFill>
                  <a:schemeClr val="tx1"/>
                </a:solidFill>
              </a:rPr>
              <a:t>本地是否与</a:t>
            </a:r>
            <a:r>
              <a:rPr lang="en-US" altLang="zh-CN" sz="1400" b="1" dirty="0" err="1">
                <a:solidFill>
                  <a:schemeClr val="tx1"/>
                </a:solidFill>
              </a:rPr>
              <a:t>gerrit</a:t>
            </a:r>
            <a:r>
              <a:rPr lang="en-US" altLang="zh-CN" sz="1400" b="1" dirty="0">
                <a:solidFill>
                  <a:schemeClr val="tx1"/>
                </a:solidFill>
              </a:rPr>
              <a:t>/git</a:t>
            </a:r>
            <a:r>
              <a:rPr lang="zh-CN" altLang="zh-CN" sz="1400" b="1" dirty="0">
                <a:solidFill>
                  <a:schemeClr val="tx1"/>
                </a:solidFill>
              </a:rPr>
              <a:t>服务器是否建立通信</a:t>
            </a:r>
            <a:r>
              <a:rPr lang="en-US" altLang="zh-CN" sz="1400" b="1" dirty="0">
                <a:solidFill>
                  <a:schemeClr val="tx1"/>
                </a:solidFill>
              </a:rPr>
              <a:t>:</a:t>
            </a:r>
            <a:endParaRPr lang="zh-CN" altLang="zh-CN" sz="1400" dirty="0">
              <a:solidFill>
                <a:schemeClr val="tx1"/>
              </a:solidFill>
            </a:endParaRPr>
          </a:p>
          <a:p>
            <a:r>
              <a:rPr lang="en-US" altLang="zh-CN" sz="1400" b="1" dirty="0">
                <a:solidFill>
                  <a:schemeClr val="tx1"/>
                </a:solidFill>
              </a:rPr>
              <a:t> $</a:t>
            </a:r>
            <a:r>
              <a:rPr lang="en-US" altLang="zh-CN" sz="1400" b="1" dirty="0" err="1">
                <a:solidFill>
                  <a:schemeClr val="tx1"/>
                </a:solidFill>
              </a:rPr>
              <a:t>ssh</a:t>
            </a:r>
            <a:r>
              <a:rPr lang="en-US" altLang="zh-CN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 -p </a:t>
            </a:r>
            <a:r>
              <a:rPr lang="en-US" altLang="zh-CN" sz="1400" b="1" dirty="0">
                <a:solidFill>
                  <a:schemeClr val="tx1"/>
                </a:solidFill>
              </a:rPr>
              <a:t>29418 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gerrit_account@ip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( </a:t>
            </a:r>
            <a:r>
              <a:rPr lang="en-US" altLang="zh-CN" sz="1400" b="1" dirty="0" err="1">
                <a:solidFill>
                  <a:srgbClr val="FF0000"/>
                </a:solidFill>
              </a:rPr>
              <a:t>gerrit_account</a:t>
            </a:r>
            <a:r>
              <a:rPr lang="zh-CN" altLang="zh-CN" sz="1400" b="1" dirty="0">
                <a:solidFill>
                  <a:srgbClr val="FF0000"/>
                </a:solidFill>
              </a:rPr>
              <a:t>用自己的账号替换，</a:t>
            </a:r>
            <a:r>
              <a:rPr lang="en-US" altLang="zh-CN" sz="1400" b="1" dirty="0">
                <a:solidFill>
                  <a:srgbClr val="FF0000"/>
                </a:solidFill>
              </a:rPr>
              <a:t>IP </a:t>
            </a:r>
            <a:r>
              <a:rPr lang="zh-CN" altLang="zh-CN" sz="1400" b="1" dirty="0">
                <a:solidFill>
                  <a:srgbClr val="FF0000"/>
                </a:solidFill>
              </a:rPr>
              <a:t>为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git </a:t>
            </a:r>
            <a:r>
              <a:rPr lang="zh-CN" altLang="zh-CN" sz="1400" b="1" dirty="0">
                <a:solidFill>
                  <a:srgbClr val="FF0000"/>
                </a:solidFill>
              </a:rPr>
              <a:t>服务器的</a:t>
            </a:r>
            <a:r>
              <a:rPr lang="en-US" altLang="zh-CN" sz="1400" b="1" dirty="0">
                <a:solidFill>
                  <a:srgbClr val="FF0000"/>
                </a:solidFill>
              </a:rPr>
              <a:t>IP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19.9.0.146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是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apk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代码服务器，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19.9.0.151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是项目的代码服务器</a:t>
            </a:r>
            <a:endParaRPr lang="zh-CN" altLang="zh-CN" sz="1400" dirty="0">
              <a:solidFill>
                <a:srgbClr val="FF0000"/>
              </a:solidFill>
            </a:endParaRPr>
          </a:p>
          <a:p>
            <a:r>
              <a:rPr lang="zh-CN" altLang="zh-CN" sz="1400" b="1" dirty="0">
                <a:solidFill>
                  <a:schemeClr val="tx1"/>
                </a:solidFill>
              </a:rPr>
              <a:t>在打印信息中看到‘</a:t>
            </a:r>
            <a:r>
              <a:rPr lang="en-US" altLang="zh-CN" sz="1400" b="1" dirty="0">
                <a:solidFill>
                  <a:schemeClr val="tx1"/>
                </a:solidFill>
              </a:rPr>
              <a:t> welcome ‘</a:t>
            </a:r>
            <a:r>
              <a:rPr lang="zh-CN" altLang="zh-CN" sz="1400" b="1" dirty="0">
                <a:solidFill>
                  <a:schemeClr val="tx1"/>
                </a:solidFill>
              </a:rPr>
              <a:t>的字样，表明本机已经与</a:t>
            </a:r>
            <a:r>
              <a:rPr lang="en-US" altLang="zh-CN" sz="1400" b="1" dirty="0" err="1">
                <a:solidFill>
                  <a:schemeClr val="tx1"/>
                </a:solidFill>
              </a:rPr>
              <a:t>gerrit</a:t>
            </a:r>
            <a:r>
              <a:rPr lang="en-US" altLang="zh-CN" sz="1400" b="1" dirty="0">
                <a:solidFill>
                  <a:schemeClr val="tx1"/>
                </a:solidFill>
              </a:rPr>
              <a:t>/git</a:t>
            </a:r>
            <a:r>
              <a:rPr lang="zh-CN" altLang="zh-CN" sz="1400" b="1" dirty="0">
                <a:solidFill>
                  <a:schemeClr val="tx1"/>
                </a:solidFill>
              </a:rPr>
              <a:t>服务器建立通信</a:t>
            </a:r>
            <a:endParaRPr lang="zh-CN" altLang="zh-CN" sz="1400" dirty="0">
              <a:solidFill>
                <a:schemeClr val="tx1"/>
              </a:solidFill>
            </a:endParaRPr>
          </a:p>
          <a:p>
            <a:r>
              <a:rPr lang="zh-CN" altLang="en-US" sz="1400" dirty="0" smtClean="0">
                <a:solidFill>
                  <a:srgbClr val="FF0000"/>
                </a:solidFill>
              </a:rPr>
              <a:t>备注：</a:t>
            </a:r>
            <a:r>
              <a:rPr lang="en-US" altLang="zh-CN" sz="1400" dirty="0" smtClean="0">
                <a:solidFill>
                  <a:srgbClr val="FF0000"/>
                </a:solidFill>
              </a:rPr>
              <a:t>windows</a:t>
            </a:r>
            <a:r>
              <a:rPr lang="zh-CN" altLang="zh-CN" sz="1400" b="1" dirty="0" smtClean="0">
                <a:solidFill>
                  <a:srgbClr val="FF0000"/>
                </a:solidFill>
              </a:rPr>
              <a:t>生成</a:t>
            </a:r>
            <a:r>
              <a:rPr lang="zh-CN" altLang="zh-CN" sz="1400" b="1" dirty="0">
                <a:solidFill>
                  <a:srgbClr val="FF0000"/>
                </a:solidFill>
              </a:rPr>
              <a:t>的公钥和私钥通常在</a:t>
            </a:r>
            <a:r>
              <a:rPr lang="en-US" altLang="zh-CN" sz="1400" b="1" dirty="0">
                <a:solidFill>
                  <a:srgbClr val="FF0000"/>
                </a:solidFill>
              </a:rPr>
              <a:t>C</a:t>
            </a:r>
            <a:r>
              <a:rPr lang="zh-CN" altLang="zh-CN" sz="1400" b="1" dirty="0">
                <a:solidFill>
                  <a:srgbClr val="FF0000"/>
                </a:solidFill>
              </a:rPr>
              <a:t>盘用户家目录的</a:t>
            </a:r>
            <a:r>
              <a:rPr lang="en-US" altLang="zh-CN" sz="1400" b="1" dirty="0">
                <a:solidFill>
                  <a:srgbClr val="FF0000"/>
                </a:solidFill>
              </a:rPr>
              <a:t>.</a:t>
            </a:r>
            <a:r>
              <a:rPr lang="en-US" altLang="zh-CN" sz="1400" b="1" dirty="0" err="1">
                <a:solidFill>
                  <a:srgbClr val="FF0000"/>
                </a:solidFill>
              </a:rPr>
              <a:t>ssh</a:t>
            </a:r>
            <a:r>
              <a:rPr lang="zh-CN" altLang="zh-CN" sz="1400" b="1" dirty="0">
                <a:solidFill>
                  <a:srgbClr val="FF0000"/>
                </a:solidFill>
              </a:rPr>
              <a:t>目录下</a:t>
            </a:r>
            <a:endParaRPr lang="zh-CN" altLang="zh-CN" sz="1400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64904"/>
            <a:ext cx="5264150" cy="1524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5969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/>
          </a:bodyPr>
          <a:lstStyle/>
          <a:p>
            <a:pPr lvl="0" algn="ctr"/>
            <a:r>
              <a:rPr lang="zh-CN" altLang="en-US" sz="3200" dirty="0" smtClean="0">
                <a:effectLst/>
              </a:rPr>
              <a:t>六、</a:t>
            </a:r>
            <a:r>
              <a:rPr lang="zh-CN" altLang="zh-CN" sz="3200" dirty="0" smtClean="0">
                <a:effectLst/>
              </a:rPr>
              <a:t>本地</a:t>
            </a:r>
            <a:r>
              <a:rPr lang="en-US" altLang="zh-CN" sz="3200" dirty="0">
                <a:effectLst/>
              </a:rPr>
              <a:t>git</a:t>
            </a:r>
            <a:r>
              <a:rPr lang="zh-CN" altLang="zh-CN" sz="3200" dirty="0">
                <a:effectLst/>
              </a:rPr>
              <a:t>环境的</a:t>
            </a:r>
            <a:r>
              <a:rPr lang="zh-CN" altLang="zh-CN" sz="3200" dirty="0" smtClean="0">
                <a:effectLst/>
              </a:rPr>
              <a:t>配置</a:t>
            </a:r>
            <a:r>
              <a:rPr lang="en-US" altLang="zh-CN" sz="3200" dirty="0" smtClean="0">
                <a:effectLst/>
              </a:rPr>
              <a:t>-</a:t>
            </a:r>
            <a:r>
              <a:rPr lang="zh-CN" altLang="en-US" sz="3200" dirty="0" smtClean="0">
                <a:effectLst/>
              </a:rPr>
              <a:t>配置邮箱与账号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400600"/>
          </a:xfrm>
        </p:spPr>
        <p:txBody>
          <a:bodyPr>
            <a:normAutofit/>
          </a:bodyPr>
          <a:lstStyle/>
          <a:p>
            <a:endParaRPr lang="en-US" altLang="zh-CN" sz="2000" b="1" dirty="0" smtClean="0"/>
          </a:p>
          <a:p>
            <a:endParaRPr lang="en-US" altLang="zh-CN" sz="2000" b="1" dirty="0"/>
          </a:p>
          <a:p>
            <a:r>
              <a:rPr lang="zh-CN" altLang="zh-CN" sz="2000" b="1" dirty="0" smtClean="0">
                <a:solidFill>
                  <a:schemeClr val="tx1"/>
                </a:solidFill>
              </a:rPr>
              <a:t>配置</a:t>
            </a:r>
            <a:r>
              <a:rPr lang="en-US" altLang="zh-CN" sz="2000" b="1" dirty="0" err="1">
                <a:solidFill>
                  <a:schemeClr val="tx1"/>
                </a:solidFill>
              </a:rPr>
              <a:t>gerrit</a:t>
            </a:r>
            <a:r>
              <a:rPr lang="zh-CN" altLang="zh-CN" sz="2000" b="1" dirty="0">
                <a:solidFill>
                  <a:schemeClr val="tx1"/>
                </a:solidFill>
              </a:rPr>
              <a:t>账号及邮箱</a:t>
            </a:r>
            <a:endParaRPr lang="zh-CN" altLang="zh-CN" sz="2000" dirty="0">
              <a:solidFill>
                <a:schemeClr val="tx1"/>
              </a:solidFill>
            </a:endParaRPr>
          </a:p>
          <a:p>
            <a:r>
              <a:rPr lang="en-US" altLang="zh-CN" sz="2000" b="1" dirty="0">
                <a:solidFill>
                  <a:schemeClr val="tx1"/>
                </a:solidFill>
              </a:rPr>
              <a:t>  git </a:t>
            </a:r>
            <a:r>
              <a:rPr lang="en-US" altLang="zh-CN" sz="2000" b="1" dirty="0" err="1">
                <a:solidFill>
                  <a:schemeClr val="tx1"/>
                </a:solidFill>
              </a:rPr>
              <a:t>config</a:t>
            </a:r>
            <a:r>
              <a:rPr lang="en-US" altLang="zh-CN" sz="2000" b="1" dirty="0">
                <a:solidFill>
                  <a:schemeClr val="tx1"/>
                </a:solidFill>
              </a:rPr>
              <a:t> --global user.name </a:t>
            </a:r>
            <a:r>
              <a:rPr lang="en-US" altLang="zh-CN" sz="2000" b="1" dirty="0" err="1">
                <a:solidFill>
                  <a:srgbClr val="FF0000"/>
                </a:solidFill>
              </a:rPr>
              <a:t>gerrit_account</a:t>
            </a:r>
            <a:endParaRPr lang="zh-CN" altLang="zh-CN" sz="2000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chemeClr val="tx1"/>
                </a:solidFill>
              </a:rPr>
              <a:t>  git </a:t>
            </a:r>
            <a:r>
              <a:rPr lang="en-US" altLang="zh-CN" sz="2000" b="1" dirty="0" err="1">
                <a:solidFill>
                  <a:schemeClr val="tx1"/>
                </a:solidFill>
              </a:rPr>
              <a:t>config</a:t>
            </a:r>
            <a:r>
              <a:rPr lang="en-US" altLang="zh-CN" sz="2000" b="1" dirty="0">
                <a:solidFill>
                  <a:schemeClr val="tx1"/>
                </a:solidFill>
              </a:rPr>
              <a:t> --global </a:t>
            </a:r>
            <a:r>
              <a:rPr lang="en-US" altLang="zh-CN" sz="2000" b="1" dirty="0" err="1">
                <a:solidFill>
                  <a:srgbClr val="FF0000"/>
                </a:solidFill>
              </a:rPr>
              <a:t>user.email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zh-CN" altLang="zh-CN" sz="2000" b="1" dirty="0">
                <a:solidFill>
                  <a:schemeClr val="tx1"/>
                </a:solidFill>
              </a:rPr>
              <a:t>与账号绑定的公司邮箱</a:t>
            </a:r>
            <a:endParaRPr lang="zh-CN" altLang="zh-CN" sz="2000" dirty="0">
              <a:solidFill>
                <a:schemeClr val="tx1"/>
              </a:solidFill>
            </a:endParaRPr>
          </a:p>
          <a:p>
            <a:r>
              <a:rPr lang="en-US" altLang="zh-CN" sz="2000" b="1" dirty="0">
                <a:solidFill>
                  <a:schemeClr val="tx1"/>
                </a:solidFill>
              </a:rPr>
              <a:t>  </a:t>
            </a:r>
            <a:r>
              <a:rPr lang="zh-CN" altLang="zh-CN" sz="2000" b="1" dirty="0">
                <a:solidFill>
                  <a:schemeClr val="tx1"/>
                </a:solidFill>
              </a:rPr>
              <a:t>由于这里是全局配置，只需要在本地配置一次就</a:t>
            </a:r>
            <a:r>
              <a:rPr lang="en-US" altLang="zh-CN" sz="2000" b="1" dirty="0">
                <a:solidFill>
                  <a:schemeClr val="tx1"/>
                </a:solidFill>
              </a:rPr>
              <a:t>ok</a:t>
            </a:r>
            <a:r>
              <a:rPr lang="zh-CN" altLang="zh-CN" sz="2000" b="1" dirty="0">
                <a:solidFill>
                  <a:schemeClr val="tx1"/>
                </a:solidFill>
              </a:rPr>
              <a:t>了</a:t>
            </a:r>
            <a:endParaRPr lang="zh-CN" altLang="zh-CN" sz="2000" dirty="0">
              <a:solidFill>
                <a:schemeClr val="tx1"/>
              </a:solidFill>
            </a:endParaRPr>
          </a:p>
          <a:p>
            <a:endParaRPr lang="en-US" altLang="zh-CN" sz="1900" dirty="0"/>
          </a:p>
          <a:p>
            <a:endParaRPr lang="en-US" altLang="zh-CN" sz="1900" dirty="0" smtClean="0"/>
          </a:p>
          <a:p>
            <a:endParaRPr lang="en-US" altLang="zh-CN" sz="2000" b="1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82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976664"/>
          </a:xfrm>
        </p:spPr>
        <p:txBody>
          <a:bodyPr>
            <a:normAutofit/>
          </a:bodyPr>
          <a:lstStyle/>
          <a:p>
            <a:r>
              <a:rPr lang="zh-CN" altLang="en-US" sz="1400" u="sng" dirty="0" smtClean="0">
                <a:solidFill>
                  <a:schemeClr val="tx1"/>
                </a:solidFill>
                <a:hlinkClick r:id="rId3" action="ppaction://hlinksldjump"/>
              </a:rPr>
              <a:t>修改</a:t>
            </a:r>
            <a:r>
              <a:rPr lang="en-US" altLang="zh-CN" sz="1400" u="sng" dirty="0" err="1" smtClean="0">
                <a:solidFill>
                  <a:schemeClr val="tx1"/>
                </a:solidFill>
                <a:hlinkClick r:id="rId3" action="ppaction://hlinksldjump"/>
              </a:rPr>
              <a:t>git</a:t>
            </a:r>
            <a:r>
              <a:rPr lang="zh-CN" altLang="en-US" sz="1400" u="sng" dirty="0" smtClean="0">
                <a:solidFill>
                  <a:schemeClr val="tx1"/>
                </a:solidFill>
                <a:hlinkClick r:id="rId3" action="ppaction://hlinksldjump"/>
              </a:rPr>
              <a:t>密码的方法</a:t>
            </a:r>
            <a:endParaRPr lang="en-US" altLang="zh-CN" sz="1400" u="sng" dirty="0" smtClean="0">
              <a:solidFill>
                <a:schemeClr val="tx1"/>
              </a:solidFill>
              <a:hlinkClick r:id="rId4" action="ppaction://hlinksldjump"/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4" action="ppaction://hlinksldjump"/>
              </a:rPr>
              <a:t>1.GIT</a:t>
            </a:r>
            <a:r>
              <a:rPr lang="zh-CN" altLang="en-US" sz="1400" u="sng" dirty="0" smtClean="0">
                <a:solidFill>
                  <a:schemeClr val="tx1"/>
                </a:solidFill>
                <a:hlinkClick r:id="rId4" action="ppaction://hlinksldjump"/>
              </a:rPr>
              <a:t>与</a:t>
            </a:r>
            <a:r>
              <a:rPr lang="en-US" altLang="zh-CN" sz="1400" u="sng" dirty="0" smtClean="0">
                <a:solidFill>
                  <a:schemeClr val="tx1"/>
                </a:solidFill>
                <a:hlinkClick r:id="rId4" action="ppaction://hlinksldjump"/>
              </a:rPr>
              <a:t>SVN</a:t>
            </a:r>
            <a:r>
              <a:rPr lang="zh-CN" altLang="en-US" sz="1400" u="sng" dirty="0" smtClean="0">
                <a:solidFill>
                  <a:schemeClr val="tx1"/>
                </a:solidFill>
                <a:hlinkClick r:id="rId4" action="ppaction://hlinksldjump"/>
              </a:rPr>
              <a:t>的比较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>
                <a:solidFill>
                  <a:schemeClr val="tx1"/>
                </a:solidFill>
                <a:hlinkClick r:id="rId5" action="ppaction://hlinksldjump"/>
              </a:rPr>
              <a:t>2.Git</a:t>
            </a:r>
            <a:r>
              <a:rPr lang="zh-CN" altLang="en-US" sz="1400" u="sng" dirty="0">
                <a:solidFill>
                  <a:schemeClr val="tx1"/>
                </a:solidFill>
                <a:hlinkClick r:id="rId5" action="ppaction://hlinksldjump"/>
              </a:rPr>
              <a:t>工作原理</a:t>
            </a:r>
            <a:endParaRPr lang="en-US" altLang="zh-CN" sz="1400" u="sng" dirty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6" action="ppaction://hlinksldjump"/>
              </a:rPr>
              <a:t>3.</a:t>
            </a:r>
            <a:r>
              <a:rPr lang="zh-CN" altLang="en-US" sz="1400" u="sng" dirty="0" smtClean="0">
                <a:solidFill>
                  <a:schemeClr val="tx1"/>
                </a:solidFill>
                <a:hlinkClick r:id="rId6" action="ppaction://hlinksldjump"/>
              </a:rPr>
              <a:t> 工作流程图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7" action="ppaction://hlinksldjump"/>
              </a:rPr>
              <a:t>4.Gerrit</a:t>
            </a:r>
            <a:r>
              <a:rPr lang="zh-CN" altLang="en-US" sz="1400" u="sng" dirty="0" smtClean="0">
                <a:solidFill>
                  <a:schemeClr val="tx1"/>
                </a:solidFill>
                <a:hlinkClick r:id="rId7" action="ppaction://hlinksldjump"/>
              </a:rPr>
              <a:t>代码走查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8" action="ppaction://hlinksldjump"/>
              </a:rPr>
              <a:t>5.repo</a:t>
            </a:r>
            <a:r>
              <a:rPr lang="zh-CN" altLang="en-US" sz="1400" u="sng" dirty="0" smtClean="0">
                <a:solidFill>
                  <a:schemeClr val="tx1"/>
                </a:solidFill>
                <a:hlinkClick r:id="rId8" action="ppaction://hlinksldjump"/>
              </a:rPr>
              <a:t>工作流程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9" action="ppaction://hlinksldjump"/>
              </a:rPr>
              <a:t>6.</a:t>
            </a:r>
            <a:r>
              <a:rPr lang="zh-CN" altLang="en-US" sz="1400" u="sng" dirty="0" smtClean="0">
                <a:solidFill>
                  <a:schemeClr val="tx1"/>
                </a:solidFill>
                <a:hlinkClick r:id="rId9" action="ppaction://hlinksldjump"/>
              </a:rPr>
              <a:t>本地</a:t>
            </a:r>
            <a:r>
              <a:rPr lang="en-US" altLang="zh-CN" sz="1400" u="sng" dirty="0" smtClean="0">
                <a:solidFill>
                  <a:schemeClr val="tx1"/>
                </a:solidFill>
                <a:hlinkClick r:id="rId9" action="ppaction://hlinksldjump"/>
              </a:rPr>
              <a:t>git</a:t>
            </a:r>
            <a:r>
              <a:rPr lang="zh-CN" altLang="en-US" sz="1400" u="sng" dirty="0" smtClean="0">
                <a:solidFill>
                  <a:schemeClr val="tx1"/>
                </a:solidFill>
                <a:hlinkClick r:id="rId9" action="ppaction://hlinksldjump"/>
              </a:rPr>
              <a:t>环境配置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10" action="ppaction://hlinksldjump"/>
              </a:rPr>
              <a:t>7.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0" action="ppaction://hlinksldjump"/>
              </a:rPr>
              <a:t>终端项目代码下载及提交</a:t>
            </a:r>
            <a:r>
              <a:rPr lang="en-US" altLang="zh-CN" sz="1400" u="sng" dirty="0" smtClean="0">
                <a:solidFill>
                  <a:schemeClr val="tx1"/>
                </a:solidFill>
                <a:hlinkClick r:id="rId10" action="ppaction://hlinksldjump"/>
              </a:rPr>
              <a:t>(android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0" action="ppaction://hlinksldjump"/>
              </a:rPr>
              <a:t>及</a:t>
            </a:r>
            <a:r>
              <a:rPr lang="en-US" altLang="zh-CN" sz="1400" u="sng" dirty="0" err="1" smtClean="0">
                <a:solidFill>
                  <a:schemeClr val="tx1"/>
                </a:solidFill>
                <a:hlinkClick r:id="rId10" action="ppaction://hlinksldjump"/>
              </a:rPr>
              <a:t>gionee</a:t>
            </a:r>
            <a:r>
              <a:rPr lang="en-US" altLang="zh-CN" sz="1400" u="sng" dirty="0" smtClean="0">
                <a:solidFill>
                  <a:schemeClr val="tx1"/>
                </a:solidFill>
                <a:hlinkClick r:id="rId10" action="ppaction://hlinksldjump"/>
              </a:rPr>
              <a:t>-package</a:t>
            </a:r>
            <a:r>
              <a:rPr lang="zh-CN" altLang="en-US" sz="1400" u="sng" dirty="0" smtClean="0">
                <a:solidFill>
                  <a:schemeClr val="tx1"/>
                </a:solidFill>
              </a:rPr>
              <a:t>）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11" action="ppaction://hlinksldjump"/>
              </a:rPr>
              <a:t>8.APK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1" action="ppaction://hlinksldjump"/>
              </a:rPr>
              <a:t>代码下载及上传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12" action="ppaction://hlinksldjump"/>
              </a:rPr>
              <a:t>9.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2" action="ppaction://hlinksldjump"/>
              </a:rPr>
              <a:t>如何获取</a:t>
            </a:r>
            <a:r>
              <a:rPr lang="en-US" altLang="zh-CN" sz="1400" u="sng" dirty="0" smtClean="0">
                <a:solidFill>
                  <a:schemeClr val="tx1"/>
                </a:solidFill>
                <a:hlinkClick r:id="rId12" action="ppaction://hlinksldjump"/>
              </a:rPr>
              <a:t>tag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2" action="ppaction://hlinksldjump"/>
              </a:rPr>
              <a:t>代码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13" action="ppaction://hlinksldjump"/>
              </a:rPr>
              <a:t>10.gerrit web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3" action="ppaction://hlinksldjump"/>
              </a:rPr>
              <a:t>页面关联代码单及废弃代码单的处理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14" action="ppaction://hlinksldjump"/>
              </a:rPr>
              <a:t>11.gerrit web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4" action="ppaction://hlinksldjump"/>
              </a:rPr>
              <a:t>页面走查不通过的代码走查单的处理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15" action="ppaction://hlinksldjump"/>
              </a:rPr>
              <a:t>12.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5" action="ppaction://hlinksldjump"/>
              </a:rPr>
              <a:t>代码冲突解决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16" action="ppaction://hlinksldjump"/>
              </a:rPr>
              <a:t>13.git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6" action="ppaction://hlinksldjump"/>
              </a:rPr>
              <a:t>常用命令介绍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r>
              <a:rPr lang="en-US" altLang="zh-CN" sz="1400" u="sng" dirty="0" smtClean="0">
                <a:solidFill>
                  <a:schemeClr val="tx1"/>
                </a:solidFill>
                <a:hlinkClick r:id="rId17" action="ppaction://hlinksldjump"/>
              </a:rPr>
              <a:t>14.git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7" action="ppaction://hlinksldjump"/>
              </a:rPr>
              <a:t>及</a:t>
            </a:r>
            <a:r>
              <a:rPr lang="en-US" altLang="zh-CN" sz="1400" u="sng" dirty="0" smtClean="0">
                <a:solidFill>
                  <a:schemeClr val="tx1"/>
                </a:solidFill>
                <a:hlinkClick r:id="rId17" action="ppaction://hlinksldjump"/>
              </a:rPr>
              <a:t>repo</a:t>
            </a:r>
            <a:r>
              <a:rPr lang="zh-CN" altLang="en-US" sz="1400" u="sng" dirty="0" smtClean="0">
                <a:solidFill>
                  <a:schemeClr val="tx1"/>
                </a:solidFill>
                <a:hlinkClick r:id="rId17" action="ppaction://hlinksldjump"/>
              </a:rPr>
              <a:t>命令使用介绍</a:t>
            </a:r>
            <a:endParaRPr lang="en-US" altLang="zh-CN" sz="1400" u="sng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1296143" cy="599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446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六、</a:t>
            </a:r>
            <a:r>
              <a:rPr lang="zh-CN" altLang="zh-CN" sz="3200" dirty="0" smtClean="0">
                <a:effectLst/>
              </a:rPr>
              <a:t>本地</a:t>
            </a:r>
            <a:r>
              <a:rPr lang="en-US" altLang="zh-CN" sz="3200" dirty="0">
                <a:effectLst/>
              </a:rPr>
              <a:t>git</a:t>
            </a:r>
            <a:r>
              <a:rPr lang="zh-CN" altLang="zh-CN" sz="3200" dirty="0">
                <a:effectLst/>
              </a:rPr>
              <a:t>环境的</a:t>
            </a:r>
            <a:r>
              <a:rPr lang="zh-CN" altLang="zh-CN" sz="3200" dirty="0" smtClean="0">
                <a:effectLst/>
              </a:rPr>
              <a:t>配置</a:t>
            </a:r>
            <a:r>
              <a:rPr lang="en-US" altLang="zh-CN" sz="3200" dirty="0" smtClean="0">
                <a:effectLst/>
              </a:rPr>
              <a:t>-repo</a:t>
            </a:r>
            <a:r>
              <a:rPr lang="zh-CN" altLang="en-US" sz="3200" dirty="0" smtClean="0">
                <a:effectLst/>
              </a:rPr>
              <a:t>引导脚本</a:t>
            </a:r>
            <a:r>
              <a:rPr lang="zh-CN" altLang="zh-CN" sz="3200" dirty="0" smtClean="0">
                <a:effectLst/>
              </a:rPr>
              <a:t>的</a:t>
            </a:r>
            <a:r>
              <a:rPr lang="zh-CN" altLang="zh-CN" sz="3200" dirty="0">
                <a:effectLst/>
              </a:rPr>
              <a:t>配置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54461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下面的配置为全局配置，只用配置一次：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注意只做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apk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开发的同事不用配置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1.</a:t>
            </a:r>
            <a:r>
              <a:rPr lang="zh-CN" altLang="zh-CN" sz="1600" dirty="0" smtClean="0">
                <a:solidFill>
                  <a:schemeClr val="tx1"/>
                </a:solidFill>
              </a:rPr>
              <a:t> 从</a:t>
            </a:r>
            <a:r>
              <a:rPr lang="zh-CN" altLang="zh-CN" sz="1600" dirty="0">
                <a:solidFill>
                  <a:schemeClr val="tx1"/>
                </a:solidFill>
              </a:rPr>
              <a:t>公共</a:t>
            </a:r>
            <a:r>
              <a:rPr lang="zh-CN" altLang="zh-CN" sz="1600" dirty="0" smtClean="0">
                <a:solidFill>
                  <a:schemeClr val="tx1"/>
                </a:solidFill>
              </a:rPr>
              <a:t>路径</a:t>
            </a:r>
            <a:r>
              <a:rPr lang="en-US" altLang="zh-CN" sz="1600" dirty="0">
                <a:solidFill>
                  <a:schemeClr val="tx1"/>
                </a:solidFill>
              </a:rPr>
              <a:t>http://</a:t>
            </a:r>
            <a:r>
              <a:rPr lang="en-US" altLang="zh-CN" sz="1600" dirty="0" smtClean="0">
                <a:solidFill>
                  <a:schemeClr val="tx1"/>
                </a:solidFill>
              </a:rPr>
              <a:t>192.168.110.97/svn/svn/branches/git_gerrit/tools/</a:t>
            </a:r>
            <a:r>
              <a:rPr lang="zh-CN" altLang="zh-CN" sz="1600" dirty="0" smtClean="0">
                <a:solidFill>
                  <a:schemeClr val="tx1"/>
                </a:solidFill>
              </a:rPr>
              <a:t>下</a:t>
            </a:r>
            <a:r>
              <a:rPr lang="zh-CN" altLang="zh-CN" sz="1600" dirty="0">
                <a:solidFill>
                  <a:schemeClr val="tx1"/>
                </a:solidFill>
              </a:rPr>
              <a:t>取下</a:t>
            </a:r>
            <a:r>
              <a:rPr lang="en-US" altLang="zh-CN" sz="1600" dirty="0">
                <a:solidFill>
                  <a:schemeClr val="tx1"/>
                </a:solidFill>
              </a:rPr>
              <a:t>repo</a:t>
            </a:r>
            <a:r>
              <a:rPr lang="zh-CN" altLang="zh-CN" sz="1600" dirty="0">
                <a:solidFill>
                  <a:schemeClr val="tx1"/>
                </a:solidFill>
              </a:rPr>
              <a:t>引导</a:t>
            </a:r>
            <a:r>
              <a:rPr lang="zh-CN" altLang="zh-CN" sz="1600" dirty="0" smtClean="0">
                <a:solidFill>
                  <a:schemeClr val="tx1"/>
                </a:solidFill>
              </a:rPr>
              <a:t>脚本</a:t>
            </a:r>
            <a:r>
              <a:rPr lang="en-US" altLang="zh-CN" sz="1600" dirty="0" smtClean="0">
                <a:solidFill>
                  <a:schemeClr val="tx1"/>
                </a:solidFill>
              </a:rPr>
              <a:t>:</a:t>
            </a:r>
          </a:p>
          <a:p>
            <a:r>
              <a:rPr lang="zh-CN" altLang="en-US" sz="1600" b="1" dirty="0" smtClean="0">
                <a:solidFill>
                  <a:srgbClr val="FF0000"/>
                </a:solidFill>
              </a:rPr>
              <a:t>后续代码服务器是多台，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repo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引导脚本名称中要附加服务器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ip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，比如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repo_19.9.0.151</a:t>
            </a:r>
            <a:endParaRPr lang="zh-CN" altLang="zh-CN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2.</a:t>
            </a:r>
            <a:r>
              <a:rPr lang="zh-CN" altLang="zh-CN" sz="1600" dirty="0" smtClean="0">
                <a:solidFill>
                  <a:schemeClr val="tx1"/>
                </a:solidFill>
              </a:rPr>
              <a:t>修改</a:t>
            </a:r>
            <a:r>
              <a:rPr lang="en-US" altLang="zh-CN" sz="1600" dirty="0">
                <a:solidFill>
                  <a:schemeClr val="tx1"/>
                </a:solidFill>
              </a:rPr>
              <a:t>repo</a:t>
            </a:r>
            <a:r>
              <a:rPr lang="zh-CN" altLang="zh-CN" sz="1600" dirty="0">
                <a:solidFill>
                  <a:schemeClr val="tx1"/>
                </a:solidFill>
              </a:rPr>
              <a:t>引导脚本的权限</a:t>
            </a:r>
            <a:r>
              <a:rPr lang="en-US" altLang="zh-CN" sz="1600" dirty="0">
                <a:solidFill>
                  <a:schemeClr val="tx1"/>
                </a:solidFill>
              </a:rPr>
              <a:t> $</a:t>
            </a:r>
            <a:r>
              <a:rPr lang="en-US" altLang="zh-CN" sz="1600" dirty="0" err="1">
                <a:solidFill>
                  <a:schemeClr val="tx1"/>
                </a:solidFill>
              </a:rPr>
              <a:t>chmod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</a:rPr>
              <a:t>u+x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repo_ip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(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注意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ip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用实际值替换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),</a:t>
            </a:r>
            <a:r>
              <a:rPr lang="zh-CN" altLang="zh-CN" sz="1600" dirty="0" smtClean="0">
                <a:solidFill>
                  <a:schemeClr val="tx1"/>
                </a:solidFill>
              </a:rPr>
              <a:t>将</a:t>
            </a:r>
            <a:r>
              <a:rPr lang="en-US" altLang="zh-CN" sz="1600" dirty="0">
                <a:solidFill>
                  <a:schemeClr val="tx1"/>
                </a:solidFill>
              </a:rPr>
              <a:t>repo</a:t>
            </a:r>
            <a:r>
              <a:rPr lang="zh-CN" altLang="zh-CN" sz="1600" dirty="0">
                <a:solidFill>
                  <a:schemeClr val="tx1"/>
                </a:solidFill>
              </a:rPr>
              <a:t>引导脚本放到</a:t>
            </a:r>
            <a:r>
              <a:rPr lang="en-US" altLang="zh-CN" sz="1600" dirty="0">
                <a:solidFill>
                  <a:schemeClr val="tx1"/>
                </a:solidFill>
              </a:rPr>
              <a:t>/</a:t>
            </a:r>
            <a:r>
              <a:rPr lang="en-US" altLang="zh-CN" sz="1600" dirty="0" err="1">
                <a:solidFill>
                  <a:schemeClr val="tx1"/>
                </a:solidFill>
              </a:rPr>
              <a:t>usr</a:t>
            </a:r>
            <a:r>
              <a:rPr lang="en-US" altLang="zh-CN" sz="1600" dirty="0">
                <a:solidFill>
                  <a:schemeClr val="tx1"/>
                </a:solidFill>
              </a:rPr>
              <a:t>/bin</a:t>
            </a:r>
            <a:r>
              <a:rPr lang="zh-CN" altLang="zh-CN" sz="1600" dirty="0">
                <a:solidFill>
                  <a:schemeClr val="tx1"/>
                </a:solidFill>
              </a:rPr>
              <a:t>目录</a:t>
            </a:r>
            <a:r>
              <a:rPr lang="zh-CN" altLang="zh-CN" sz="1600" dirty="0" smtClean="0">
                <a:solidFill>
                  <a:schemeClr val="tx1"/>
                </a:solidFill>
              </a:rPr>
              <a:t>下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zh-CN" sz="1600" dirty="0"/>
          </a:p>
          <a:p>
            <a:pPr marL="0" indent="0">
              <a:buNone/>
            </a:pPr>
            <a:r>
              <a:rPr lang="en-US" altLang="zh-CN" sz="1600" dirty="0"/>
              <a:t>3</a:t>
            </a:r>
            <a:r>
              <a:rPr lang="en-US" altLang="zh-CN" sz="1600" dirty="0" smtClean="0"/>
              <a:t>.</a:t>
            </a:r>
            <a:r>
              <a:rPr lang="en-US" altLang="zh-CN" sz="1600" dirty="0"/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git </a:t>
            </a:r>
            <a:r>
              <a:rPr lang="en-US" altLang="zh-CN" sz="1600" dirty="0" err="1">
                <a:solidFill>
                  <a:schemeClr val="tx1"/>
                </a:solidFill>
              </a:rPr>
              <a:t>config</a:t>
            </a:r>
            <a:r>
              <a:rPr lang="en-US" altLang="zh-CN" sz="1600" dirty="0">
                <a:solidFill>
                  <a:schemeClr val="tx1"/>
                </a:solidFill>
              </a:rPr>
              <a:t>   --global </a:t>
            </a:r>
            <a:r>
              <a:rPr lang="en-US" altLang="zh-CN" sz="1600" dirty="0" err="1">
                <a:solidFill>
                  <a:schemeClr val="tx1"/>
                </a:solidFill>
              </a:rPr>
              <a:t>review.http</a:t>
            </a:r>
            <a:r>
              <a:rPr lang="en-US" altLang="zh-CN" sz="1600" dirty="0">
                <a:solidFill>
                  <a:schemeClr val="tx1"/>
                </a:solidFill>
              </a:rPr>
              <a:t>://</a:t>
            </a:r>
            <a:r>
              <a:rPr lang="en-US" altLang="zh-CN" sz="1600" b="1" dirty="0">
                <a:solidFill>
                  <a:schemeClr val="tx1"/>
                </a:solidFill>
              </a:rPr>
              <a:t>ip</a:t>
            </a:r>
            <a:r>
              <a:rPr lang="en-US" altLang="zh-CN" sz="1600" dirty="0">
                <a:solidFill>
                  <a:schemeClr val="tx1"/>
                </a:solidFill>
              </a:rPr>
              <a:t>.autoupload true</a:t>
            </a:r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ip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用代码</a:t>
            </a:r>
            <a:r>
              <a:rPr lang="zh-CN" altLang="en-US" sz="1600" b="1" dirty="0">
                <a:solidFill>
                  <a:srgbClr val="FF0000"/>
                </a:solidFill>
              </a:rPr>
              <a:t>服务器的</a:t>
            </a:r>
            <a:r>
              <a:rPr lang="en-US" altLang="zh-CN" sz="1600" b="1" dirty="0" err="1">
                <a:solidFill>
                  <a:srgbClr val="FF0000"/>
                </a:solidFill>
              </a:rPr>
              <a:t>ip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替换</a:t>
            </a:r>
            <a:endParaRPr lang="en-US" altLang="zh-CN" sz="1600" dirty="0" smtClean="0"/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用途：避免</a:t>
            </a:r>
            <a:r>
              <a:rPr lang="zh-CN" altLang="en-US" sz="1600" dirty="0">
                <a:solidFill>
                  <a:schemeClr val="tx1"/>
                </a:solidFill>
              </a:rPr>
              <a:t>执行</a:t>
            </a:r>
            <a:r>
              <a:rPr lang="en-US" altLang="zh-CN" sz="1600" dirty="0">
                <a:solidFill>
                  <a:schemeClr val="tx1"/>
                </a:solidFill>
              </a:rPr>
              <a:t>repo upload </a:t>
            </a:r>
            <a:r>
              <a:rPr lang="zh-CN" altLang="en-US" sz="1600" dirty="0">
                <a:solidFill>
                  <a:schemeClr val="tx1"/>
                </a:solidFill>
              </a:rPr>
              <a:t>时 </a:t>
            </a:r>
            <a:r>
              <a:rPr lang="zh-CN" altLang="en-US" sz="1600" dirty="0" smtClean="0">
                <a:solidFill>
                  <a:schemeClr val="tx1"/>
                </a:solidFill>
              </a:rPr>
              <a:t>：</a:t>
            </a:r>
            <a:r>
              <a:rPr lang="en-US" altLang="zh-CN" sz="1600" dirty="0" smtClean="0">
                <a:solidFill>
                  <a:schemeClr val="tx1"/>
                </a:solidFill>
              </a:rPr>
              <a:t>“upload”</a:t>
            </a:r>
            <a:r>
              <a:rPr lang="zh-CN" altLang="zh-CN" sz="1600" dirty="0" smtClean="0">
                <a:solidFill>
                  <a:schemeClr val="tx1"/>
                </a:solidFill>
              </a:rPr>
              <a:t>的选择问题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600" dirty="0" smtClean="0"/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4.git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config</a:t>
            </a:r>
            <a:r>
              <a:rPr lang="en-US" altLang="zh-CN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 smtClean="0">
                <a:solidFill>
                  <a:schemeClr val="tx1"/>
                </a:solidFill>
              </a:rPr>
              <a:t>--global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url.ssh</a:t>
            </a:r>
            <a:r>
              <a:rPr lang="en-US" altLang="zh-CN" sz="1600" dirty="0" smtClean="0">
                <a:solidFill>
                  <a:schemeClr val="tx1"/>
                </a:solidFill>
              </a:rPr>
              <a:t>://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gerritaccount</a:t>
            </a:r>
            <a:r>
              <a:rPr lang="en-US" altLang="zh-CN" sz="1600" dirty="0" smtClean="0">
                <a:solidFill>
                  <a:schemeClr val="tx1"/>
                </a:solidFill>
              </a:rPr>
              <a:t>@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ip</a:t>
            </a:r>
            <a:r>
              <a:rPr lang="en-US" altLang="zh-CN" sz="1600" dirty="0" smtClean="0"/>
              <a:t>:</a:t>
            </a:r>
            <a:r>
              <a:rPr lang="en-US" altLang="zh-CN" sz="1600" dirty="0" smtClean="0">
                <a:solidFill>
                  <a:schemeClr val="tx1"/>
                </a:solidFill>
              </a:rPr>
              <a:t>29418.pushInsteadOf</a:t>
            </a:r>
            <a:r>
              <a:rPr lang="en-US" altLang="zh-CN" sz="1600" dirty="0" smtClean="0"/>
              <a:t> </a:t>
            </a:r>
            <a:r>
              <a:rPr lang="en-US" altLang="zh-CN" sz="1600" dirty="0" smtClean="0">
                <a:solidFill>
                  <a:schemeClr val="tx1"/>
                </a:solidFill>
              </a:rPr>
              <a:t>git://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ip</a:t>
            </a:r>
            <a:r>
              <a:rPr lang="en-US" altLang="zh-CN" sz="1600" dirty="0" smtClean="0"/>
              <a:t>:</a:t>
            </a:r>
            <a:r>
              <a:rPr lang="en-US" altLang="zh-CN" sz="1600" dirty="0" smtClean="0">
                <a:solidFill>
                  <a:schemeClr val="tx1"/>
                </a:solidFill>
              </a:rPr>
              <a:t>9418</a:t>
            </a: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用途：避免</a:t>
            </a:r>
            <a:r>
              <a:rPr lang="en-US" altLang="zh-CN" sz="1600" dirty="0" smtClean="0">
                <a:solidFill>
                  <a:schemeClr val="tx1"/>
                </a:solidFill>
              </a:rPr>
              <a:t>git push</a:t>
            </a:r>
            <a:r>
              <a:rPr lang="zh-CN" altLang="en-US" sz="1600" dirty="0" smtClean="0">
                <a:solidFill>
                  <a:schemeClr val="tx1"/>
                </a:solidFill>
              </a:rPr>
              <a:t>命令出现权限问题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,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gerritaccount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用自己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git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账户替换，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ip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用代码服务器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ip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替换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endParaRPr lang="en-US" altLang="zh-CN" sz="1900" dirty="0" smtClean="0"/>
          </a:p>
          <a:p>
            <a:endParaRPr lang="en-US" altLang="zh-CN" sz="2000" b="1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676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792088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七、代码</a:t>
            </a:r>
            <a:r>
              <a:rPr lang="zh-CN" altLang="en-US" sz="3200" dirty="0"/>
              <a:t>服务器</a:t>
            </a:r>
            <a:r>
              <a:rPr lang="en-US" altLang="zh-CN" sz="3200" dirty="0"/>
              <a:t>- </a:t>
            </a:r>
            <a:r>
              <a:rPr lang="zh-CN" altLang="en-US" sz="3200" dirty="0" smtClean="0"/>
              <a:t>终端项目</a:t>
            </a:r>
            <a:r>
              <a:rPr lang="zh-CN" altLang="en-US" sz="3200" dirty="0"/>
              <a:t>代码结构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19256" cy="5616624"/>
          </a:xfrm>
        </p:spPr>
        <p:txBody>
          <a:bodyPr>
            <a:normAutofit/>
          </a:bodyPr>
          <a:lstStyle/>
          <a:p>
            <a:pPr marL="0" indent="0">
              <a:lnSpc>
                <a:spcPct val="300000"/>
              </a:lnSpc>
              <a:buNone/>
            </a:pPr>
            <a:r>
              <a:rPr lang="zh-CN" altLang="en-US" sz="1600" b="1" dirty="0" smtClean="0">
                <a:solidFill>
                  <a:schemeClr val="tx1"/>
                </a:solidFill>
              </a:rPr>
              <a:t>      终端</a:t>
            </a:r>
            <a:r>
              <a:rPr lang="zh-CN" altLang="en-US" sz="1600" b="1" dirty="0">
                <a:solidFill>
                  <a:schemeClr val="tx1"/>
                </a:solidFill>
              </a:rPr>
              <a:t>项目代码结构：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300000"/>
              </a:lnSpc>
            </a:pPr>
            <a:r>
              <a:rPr lang="zh-CN" altLang="en-US" sz="1600" b="1" dirty="0">
                <a:solidFill>
                  <a:schemeClr val="tx1"/>
                </a:solidFill>
              </a:rPr>
              <a:t>终端项目代码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分为两大块</a:t>
            </a:r>
            <a:r>
              <a:rPr lang="zh-CN" altLang="en-US" sz="1600" b="1" dirty="0">
                <a:solidFill>
                  <a:schemeClr val="tx1"/>
                </a:solidFill>
              </a:rPr>
              <a:t>：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zh-CN" sz="1600" b="1" dirty="0">
                <a:solidFill>
                  <a:schemeClr val="tx1"/>
                </a:solidFill>
              </a:rPr>
              <a:t>1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android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（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alps)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代码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>
              <a:lnSpc>
                <a:spcPct val="300000"/>
              </a:lnSpc>
            </a:pPr>
            <a:r>
              <a:rPr lang="en-US" altLang="zh-CN" sz="1600" b="1" dirty="0" smtClean="0">
                <a:solidFill>
                  <a:schemeClr val="tx1"/>
                </a:solidFill>
              </a:rPr>
              <a:t>2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gionee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-package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代码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300000"/>
              </a:lnSpc>
            </a:pPr>
            <a:r>
              <a:rPr lang="zh-CN" altLang="en-US" sz="1600" b="1" dirty="0" smtClean="0">
                <a:solidFill>
                  <a:schemeClr val="tx1"/>
                </a:solidFill>
              </a:rPr>
              <a:t>说明</a:t>
            </a:r>
            <a:r>
              <a:rPr lang="zh-CN" altLang="en-US" sz="1600" b="1" dirty="0">
                <a:solidFill>
                  <a:schemeClr val="tx1"/>
                </a:solidFill>
              </a:rPr>
              <a:t>：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后续</a:t>
            </a:r>
            <a:r>
              <a:rPr lang="en-US" altLang="zh-CN" sz="1600" b="1" dirty="0">
                <a:solidFill>
                  <a:schemeClr val="tx1"/>
                </a:solidFill>
              </a:rPr>
              <a:t>android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及</a:t>
            </a:r>
            <a:r>
              <a:rPr lang="en-US" altLang="zh-CN" sz="1600" b="1" dirty="0" err="1">
                <a:solidFill>
                  <a:schemeClr val="tx1"/>
                </a:solidFill>
              </a:rPr>
              <a:t>gionee</a:t>
            </a:r>
            <a:r>
              <a:rPr lang="en-US" altLang="zh-CN" sz="1600" b="1" dirty="0">
                <a:solidFill>
                  <a:schemeClr val="tx1"/>
                </a:solidFill>
              </a:rPr>
              <a:t>-package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代码</a:t>
            </a:r>
            <a:r>
              <a:rPr lang="zh-CN" altLang="en-US" sz="1600" b="1" dirty="0">
                <a:solidFill>
                  <a:schemeClr val="tx1"/>
                </a:solidFill>
              </a:rPr>
              <a:t>将采用</a:t>
            </a:r>
            <a:r>
              <a:rPr lang="en-US" altLang="zh-CN" sz="1600" b="1" dirty="0">
                <a:solidFill>
                  <a:schemeClr val="tx1"/>
                </a:solidFill>
              </a:rPr>
              <a:t>git repo</a:t>
            </a:r>
            <a:r>
              <a:rPr lang="zh-CN" altLang="en-US" sz="1600" b="1" dirty="0">
                <a:solidFill>
                  <a:schemeClr val="tx1"/>
                </a:solidFill>
              </a:rPr>
              <a:t>多库部署方式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，后续章节将介绍如何通过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repo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引导脚本下载及上传这两部分的代码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705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9203"/>
            <a:ext cx="8229600" cy="48587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七、</a:t>
            </a:r>
            <a:r>
              <a:rPr lang="zh-CN" altLang="zh-CN" sz="3200" dirty="0" smtClean="0">
                <a:effectLst/>
              </a:rPr>
              <a:t>使用</a:t>
            </a:r>
            <a:r>
              <a:rPr lang="en-US" altLang="zh-CN" sz="3200" dirty="0">
                <a:effectLst/>
              </a:rPr>
              <a:t>repo</a:t>
            </a:r>
            <a:r>
              <a:rPr lang="zh-CN" altLang="zh-CN" sz="3200" dirty="0">
                <a:effectLst/>
              </a:rPr>
              <a:t>工具</a:t>
            </a:r>
            <a:r>
              <a:rPr lang="zh-CN" altLang="zh-CN" sz="3200" dirty="0" smtClean="0">
                <a:effectLst/>
              </a:rPr>
              <a:t>下载</a:t>
            </a:r>
            <a:r>
              <a:rPr lang="en-US" altLang="zh-CN" sz="3200" dirty="0" smtClean="0">
                <a:effectLst/>
              </a:rPr>
              <a:t>android(alps)</a:t>
            </a:r>
            <a:r>
              <a:rPr lang="zh-CN" altLang="zh-CN" sz="3200" dirty="0" smtClean="0">
                <a:effectLst/>
              </a:rPr>
              <a:t>代码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332656"/>
            <a:ext cx="8590189" cy="619268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altLang="zh-CN" sz="4400" b="1" dirty="0" smtClean="0">
                <a:solidFill>
                  <a:schemeClr val="tx1"/>
                </a:solidFill>
              </a:rPr>
              <a:t>1.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介绍</a:t>
            </a:r>
            <a:r>
              <a:rPr lang="en-US" altLang="zh-CN" sz="4400" b="1" dirty="0" smtClean="0">
                <a:solidFill>
                  <a:schemeClr val="tx1"/>
                </a:solidFill>
              </a:rPr>
              <a:t>android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代码在</a:t>
            </a:r>
            <a:r>
              <a:rPr lang="en-US" altLang="zh-CN" sz="4400" b="1" dirty="0" smtClean="0">
                <a:solidFill>
                  <a:schemeClr val="tx1"/>
                </a:solidFill>
              </a:rPr>
              <a:t>git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服务器上的结构：</a:t>
            </a:r>
            <a:endParaRPr lang="en-US" altLang="zh-CN" sz="4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4400" b="1" dirty="0" smtClean="0">
                <a:solidFill>
                  <a:schemeClr val="tx1"/>
                </a:solidFill>
              </a:rPr>
              <a:t>android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代码在服务器上划分为三个子库，分别为原生代码子库，</a:t>
            </a:r>
            <a:r>
              <a:rPr lang="en-US" altLang="zh-CN" sz="4400" b="1" dirty="0" err="1" smtClean="0">
                <a:solidFill>
                  <a:schemeClr val="tx1"/>
                </a:solidFill>
              </a:rPr>
              <a:t>gionee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子库，</a:t>
            </a:r>
            <a:r>
              <a:rPr lang="en-US" altLang="zh-CN" sz="4400" b="1" dirty="0" err="1" smtClean="0">
                <a:solidFill>
                  <a:schemeClr val="tx1"/>
                </a:solidFill>
              </a:rPr>
              <a:t>gn_project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子库，示例：</a:t>
            </a:r>
            <a:endParaRPr lang="en-US" altLang="zh-CN" sz="4400" b="1" dirty="0" smtClean="0">
              <a:solidFill>
                <a:schemeClr val="tx1"/>
              </a:solidFill>
            </a:endParaRPr>
          </a:p>
          <a:p>
            <a:endParaRPr lang="en-US" altLang="zh-CN" sz="4400" dirty="0">
              <a:solidFill>
                <a:schemeClr val="tx1"/>
              </a:solidFill>
            </a:endParaRPr>
          </a:p>
          <a:p>
            <a:endParaRPr lang="en-US" altLang="zh-CN" sz="4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4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4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44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4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4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4400" b="1" dirty="0" smtClean="0">
                <a:solidFill>
                  <a:schemeClr val="tx1"/>
                </a:solidFill>
              </a:rPr>
              <a:t>2.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本地代码下载：</a:t>
            </a:r>
            <a:endParaRPr lang="en-US" altLang="zh-CN" sz="4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4400" b="1" dirty="0" smtClean="0">
                <a:solidFill>
                  <a:srgbClr val="FF0000"/>
                </a:solidFill>
              </a:rPr>
              <a:t>下面的命令下载的是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android_mtk_m_K35V1_64_OP01_PRE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主干的代码，如果要下载</a:t>
            </a:r>
            <a:r>
              <a:rPr lang="en-US" altLang="zh-CN" sz="4400" b="1" dirty="0">
                <a:solidFill>
                  <a:srgbClr val="FF0000"/>
                </a:solidFill>
              </a:rPr>
              <a:t>android_mtk_m_K35V1_64_OP01_PRE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其他分支的代码，将下面第四步中的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master.xml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换成对应分支名称的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xml</a:t>
            </a:r>
          </a:p>
          <a:p>
            <a:pPr marL="0" indent="0">
              <a:buNone/>
            </a:pPr>
            <a:r>
              <a:rPr lang="en-US" altLang="zh-CN" sz="4400" b="1" dirty="0" smtClean="0">
                <a:solidFill>
                  <a:schemeClr val="tx1"/>
                </a:solidFill>
              </a:rPr>
              <a:t>1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）建立代码空目录</a:t>
            </a:r>
            <a:endParaRPr lang="en-US" altLang="zh-CN" sz="4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4400" dirty="0" smtClean="0">
                <a:solidFill>
                  <a:schemeClr val="tx1"/>
                </a:solidFill>
              </a:rPr>
              <a:t>$cd ~</a:t>
            </a:r>
          </a:p>
          <a:p>
            <a:pPr marL="0" indent="0">
              <a:buNone/>
            </a:pPr>
            <a:r>
              <a:rPr lang="en-US" altLang="zh-CN" sz="4400" dirty="0" smtClean="0">
                <a:solidFill>
                  <a:schemeClr val="tx1"/>
                </a:solidFill>
              </a:rPr>
              <a:t>$</a:t>
            </a:r>
            <a:r>
              <a:rPr lang="en-US" altLang="zh-CN" sz="4400" dirty="0" err="1" smtClean="0">
                <a:solidFill>
                  <a:schemeClr val="tx1"/>
                </a:solidFill>
              </a:rPr>
              <a:t>mkdir</a:t>
            </a:r>
            <a:r>
              <a:rPr lang="en-US" altLang="zh-CN" sz="4400" dirty="0" smtClean="0">
                <a:solidFill>
                  <a:schemeClr val="tx1"/>
                </a:solidFill>
              </a:rPr>
              <a:t>  -</a:t>
            </a:r>
            <a:r>
              <a:rPr lang="en-US" altLang="zh-CN" sz="4400" dirty="0">
                <a:solidFill>
                  <a:schemeClr val="tx1"/>
                </a:solidFill>
              </a:rPr>
              <a:t>p </a:t>
            </a:r>
            <a:r>
              <a:rPr lang="en-US" altLang="zh-CN" sz="4400" dirty="0" smtClean="0">
                <a:solidFill>
                  <a:schemeClr val="tx1"/>
                </a:solidFill>
              </a:rPr>
              <a:t>19.9.0.151/android_mtk_m_K35V1_64_OP01_PRE </a:t>
            </a:r>
            <a:r>
              <a:rPr lang="zh-CN" altLang="en-US" sz="4400" b="1" dirty="0" smtClean="0">
                <a:solidFill>
                  <a:srgbClr val="FF0000"/>
                </a:solidFill>
              </a:rPr>
              <a:t>强调</a:t>
            </a:r>
            <a:r>
              <a:rPr lang="zh-CN" altLang="en-US" sz="4400" b="1" dirty="0">
                <a:solidFill>
                  <a:srgbClr val="FF0000"/>
                </a:solidFill>
              </a:rPr>
              <a:t>一下：</a:t>
            </a:r>
            <a:r>
              <a:rPr lang="zh-CN" altLang="en-US" sz="4400" b="1" dirty="0">
                <a:solidFill>
                  <a:schemeClr val="tx1"/>
                </a:solidFill>
              </a:rPr>
              <a:t>不要在</a:t>
            </a:r>
            <a:r>
              <a:rPr lang="en-US" altLang="zh-CN" sz="4400" b="1" dirty="0">
                <a:solidFill>
                  <a:schemeClr val="tx1"/>
                </a:solidFill>
              </a:rPr>
              <a:t>19.9.0.151/android_mtk_m_K35V1_64_OP01_PRE</a:t>
            </a:r>
            <a:r>
              <a:rPr lang="zh-CN" altLang="en-US" sz="4400" b="1" dirty="0">
                <a:solidFill>
                  <a:schemeClr val="tx1"/>
                </a:solidFill>
              </a:rPr>
              <a:t>目录下新建空目录通过</a:t>
            </a:r>
            <a:r>
              <a:rPr lang="en-US" altLang="zh-CN" sz="4400" b="1" dirty="0">
                <a:solidFill>
                  <a:schemeClr val="tx1"/>
                </a:solidFill>
              </a:rPr>
              <a:t>repo</a:t>
            </a:r>
            <a:r>
              <a:rPr lang="zh-CN" altLang="en-US" sz="4400" b="1" dirty="0">
                <a:solidFill>
                  <a:schemeClr val="tx1"/>
                </a:solidFill>
              </a:rPr>
              <a:t>命令下载其他的代码</a:t>
            </a:r>
            <a:endParaRPr lang="en-US" altLang="zh-CN" sz="44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4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4400" dirty="0" smtClean="0">
                <a:solidFill>
                  <a:schemeClr val="tx1"/>
                </a:solidFill>
              </a:rPr>
              <a:t>$cd </a:t>
            </a:r>
            <a:r>
              <a:rPr lang="en-US" altLang="zh-CN" sz="4400" dirty="0">
                <a:solidFill>
                  <a:schemeClr val="tx1"/>
                </a:solidFill>
              </a:rPr>
              <a:t>19.9.0.151/android_mtk_m_K35V1_64_OP01_PRE</a:t>
            </a:r>
          </a:p>
          <a:p>
            <a:pPr marL="0" indent="0">
              <a:buNone/>
            </a:pPr>
            <a:r>
              <a:rPr lang="en-US" altLang="zh-CN" sz="4400" b="1" dirty="0" smtClean="0">
                <a:solidFill>
                  <a:schemeClr val="tx1"/>
                </a:solidFill>
              </a:rPr>
              <a:t>2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）初始化：格式： </a:t>
            </a:r>
            <a:r>
              <a:rPr lang="en-US" altLang="zh-CN" sz="4400" b="1" dirty="0" smtClean="0">
                <a:solidFill>
                  <a:schemeClr val="tx1"/>
                </a:solidFill>
              </a:rPr>
              <a:t>repo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引导脚本名称  </a:t>
            </a:r>
            <a:r>
              <a:rPr lang="en-US" altLang="zh-CN" sz="4400" b="1" dirty="0" err="1" smtClean="0">
                <a:solidFill>
                  <a:schemeClr val="tx1"/>
                </a:solidFill>
              </a:rPr>
              <a:t>init</a:t>
            </a:r>
            <a:r>
              <a:rPr lang="en-US" altLang="zh-CN" sz="4400" b="1" dirty="0" smtClean="0">
                <a:solidFill>
                  <a:schemeClr val="tx1"/>
                </a:solidFill>
              </a:rPr>
              <a:t>  </a:t>
            </a:r>
            <a:r>
              <a:rPr lang="en-US" altLang="zh-CN" sz="44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-u  </a:t>
            </a:r>
            <a:r>
              <a:rPr lang="zh-CN" altLang="en-US" sz="44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清单库</a:t>
            </a:r>
            <a:r>
              <a:rPr lang="en-US" altLang="zh-CN" sz="4400" b="1" dirty="0" err="1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url</a:t>
            </a:r>
            <a:r>
              <a:rPr lang="en-US" altLang="zh-CN" sz="44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   -b </a:t>
            </a:r>
            <a:r>
              <a:rPr lang="zh-CN" altLang="en-US" sz="44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清单库分支名称 </a:t>
            </a:r>
            <a:r>
              <a:rPr lang="en-US" altLang="zh-CN" sz="44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-m  </a:t>
            </a:r>
            <a:r>
              <a:rPr lang="zh-CN" altLang="en-US" sz="4400" b="1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清单文件名称   </a:t>
            </a:r>
            <a:endParaRPr lang="en-US" altLang="zh-CN" sz="4400" b="1" dirty="0" smtClean="0">
              <a:solidFill>
                <a:schemeClr val="tx1"/>
              </a:solidFill>
              <a:latin typeface="方正姚体" pitchFamily="2" charset="-122"/>
              <a:ea typeface="方正姚体" pitchFamily="2" charset="-122"/>
            </a:endParaRPr>
          </a:p>
          <a:p>
            <a:pPr marL="0" indent="0">
              <a:buNone/>
            </a:pPr>
            <a:r>
              <a:rPr lang="en-US" altLang="zh-CN" sz="4400" dirty="0" smtClean="0">
                <a:solidFill>
                  <a:schemeClr val="tx1"/>
                </a:solidFill>
              </a:rPr>
              <a:t>$repo_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4400" dirty="0" smtClean="0">
                <a:solidFill>
                  <a:schemeClr val="tx1"/>
                </a:solidFill>
              </a:rPr>
              <a:t>  </a:t>
            </a:r>
            <a:r>
              <a:rPr lang="en-US" altLang="zh-CN" sz="4400" dirty="0" err="1" smtClean="0">
                <a:solidFill>
                  <a:schemeClr val="tx1"/>
                </a:solidFill>
              </a:rPr>
              <a:t>init</a:t>
            </a:r>
            <a:r>
              <a:rPr lang="en-US" altLang="zh-CN" sz="4400" dirty="0" smtClean="0">
                <a:solidFill>
                  <a:schemeClr val="tx1"/>
                </a:solidFill>
              </a:rPr>
              <a:t>  </a:t>
            </a:r>
            <a:r>
              <a:rPr lang="en-US" altLang="zh-CN" sz="4400" dirty="0" smtClean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-u </a:t>
            </a:r>
            <a:r>
              <a:rPr lang="en-US" altLang="zh-CN" sz="4400" dirty="0" smtClean="0">
                <a:solidFill>
                  <a:schemeClr val="tx1"/>
                </a:solidFill>
              </a:rPr>
              <a:t>ssh://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gerritaccount</a:t>
            </a:r>
            <a:r>
              <a:rPr lang="en-US" altLang="zh-CN" sz="4400" dirty="0" smtClean="0">
                <a:solidFill>
                  <a:schemeClr val="tx1"/>
                </a:solidFill>
              </a:rPr>
              <a:t>@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4400" dirty="0" smtClean="0">
                <a:solidFill>
                  <a:schemeClr val="tx1"/>
                </a:solidFill>
              </a:rPr>
              <a:t>:29418/manifest.git -b android_mtk_m_K35V1_64_OP01_PRE  -m</a:t>
            </a:r>
            <a:r>
              <a:rPr lang="en-US" altLang="zh-CN" sz="4400" dirty="0" smtClean="0"/>
              <a:t> </a:t>
            </a:r>
            <a:r>
              <a:rPr lang="en-US" altLang="zh-CN" sz="4400" b="1" dirty="0" smtClean="0">
                <a:solidFill>
                  <a:srgbClr val="FF0000"/>
                </a:solidFill>
              </a:rPr>
              <a:t>master.xml</a:t>
            </a:r>
          </a:p>
          <a:p>
            <a:pPr marL="0" indent="0">
              <a:buNone/>
            </a:pPr>
            <a:r>
              <a:rPr lang="zh-CN" altLang="en-US" sz="4400" b="1" dirty="0">
                <a:solidFill>
                  <a:schemeClr val="tx1"/>
                </a:solidFill>
              </a:rPr>
              <a:t>说明：代码服务器上的清单库中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会根据不同芯片平台建立不同的分支，比如</a:t>
            </a:r>
            <a:r>
              <a:rPr lang="en-US" altLang="zh-CN" sz="4400" b="1" dirty="0" err="1" smtClean="0">
                <a:solidFill>
                  <a:schemeClr val="tx1"/>
                </a:solidFill>
              </a:rPr>
              <a:t>mtk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提供了</a:t>
            </a:r>
            <a:r>
              <a:rPr lang="en-US" altLang="zh-CN" sz="4400" b="1" dirty="0" smtClean="0">
                <a:solidFill>
                  <a:schemeClr val="tx1"/>
                </a:solidFill>
              </a:rPr>
              <a:t>android_mtk_m_K35V1_64_OP01_PRE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的平台代码，代码服务器的清单库中就会新增一个名称为</a:t>
            </a:r>
            <a:r>
              <a:rPr lang="en-US" altLang="zh-CN" sz="4400" b="1" dirty="0" smtClean="0">
                <a:solidFill>
                  <a:schemeClr val="tx1"/>
                </a:solidFill>
              </a:rPr>
              <a:t>android_mtk_m_K35V1_64_OP01_PRE</a:t>
            </a:r>
            <a:r>
              <a:rPr lang="zh-CN" altLang="en-US" sz="4400" b="1" dirty="0" smtClean="0">
                <a:solidFill>
                  <a:schemeClr val="tx1"/>
                </a:solidFill>
              </a:rPr>
              <a:t>的分支</a:t>
            </a:r>
            <a:endParaRPr lang="en-US" altLang="zh-CN" sz="44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4000" dirty="0" smtClean="0">
                <a:solidFill>
                  <a:schemeClr val="tx1"/>
                </a:solidFill>
              </a:rPr>
              <a:t> </a:t>
            </a:r>
            <a:endParaRPr lang="en-US" altLang="zh-CN" sz="4000" dirty="0"/>
          </a:p>
          <a:p>
            <a:pPr marL="0" indent="0">
              <a:buNone/>
            </a:pPr>
            <a:r>
              <a:rPr lang="en-US" altLang="zh-CN" sz="1600" dirty="0"/>
              <a:t>	</a:t>
            </a:r>
            <a:endParaRPr lang="en-US" altLang="zh-CN" sz="1600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980728"/>
            <a:ext cx="4680520" cy="1440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7627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-9203"/>
            <a:ext cx="8229600" cy="485875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七、</a:t>
            </a:r>
            <a:r>
              <a:rPr lang="zh-CN" altLang="zh-CN" sz="3200" dirty="0" smtClean="0">
                <a:effectLst/>
              </a:rPr>
              <a:t>使用</a:t>
            </a:r>
            <a:r>
              <a:rPr lang="en-US" altLang="zh-CN" sz="3200" dirty="0">
                <a:effectLst/>
              </a:rPr>
              <a:t>repo</a:t>
            </a:r>
            <a:r>
              <a:rPr lang="zh-CN" altLang="zh-CN" sz="3200" dirty="0">
                <a:effectLst/>
              </a:rPr>
              <a:t>工具</a:t>
            </a:r>
            <a:r>
              <a:rPr lang="zh-CN" altLang="zh-CN" sz="3200" dirty="0" smtClean="0">
                <a:effectLst/>
              </a:rPr>
              <a:t>下载</a:t>
            </a:r>
            <a:r>
              <a:rPr lang="en-US" altLang="zh-CN" sz="3200" dirty="0" smtClean="0">
                <a:effectLst/>
              </a:rPr>
              <a:t>android(alps)</a:t>
            </a:r>
            <a:r>
              <a:rPr lang="zh-CN" altLang="zh-CN" sz="3200" dirty="0" smtClean="0">
                <a:effectLst/>
              </a:rPr>
              <a:t>代码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260648"/>
            <a:ext cx="8590189" cy="619268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endParaRPr lang="en-US" altLang="zh-CN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b="1" dirty="0">
                <a:solidFill>
                  <a:schemeClr val="tx1"/>
                </a:solidFill>
              </a:rPr>
              <a:t>3</a:t>
            </a:r>
            <a:r>
              <a:rPr lang="zh-CN" altLang="en-US" sz="1800" b="1" dirty="0">
                <a:solidFill>
                  <a:schemeClr val="tx1"/>
                </a:solidFill>
              </a:rPr>
              <a:t>）同步代码或者更新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代码</a:t>
            </a:r>
            <a:endParaRPr lang="en-US" altLang="zh-CN" sz="18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800" b="1" dirty="0" smtClean="0">
                <a:solidFill>
                  <a:srgbClr val="FF0000"/>
                </a:solidFill>
              </a:rPr>
              <a:t>方法一：</a:t>
            </a:r>
            <a:endParaRPr lang="en-US" altLang="zh-CN" sz="18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$repo_</a:t>
            </a:r>
            <a:r>
              <a:rPr lang="en-US" altLang="zh-CN" sz="18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800" dirty="0" smtClean="0">
                <a:solidFill>
                  <a:schemeClr val="tx1"/>
                </a:solidFill>
              </a:rPr>
              <a:t>  sync  --no-tags     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注意：红色标记的字体要根据实际情况替换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, 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gerrit_account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用个人的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git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账号替换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b="1" dirty="0" smtClean="0">
                <a:solidFill>
                  <a:srgbClr val="FF0000"/>
                </a:solidFill>
              </a:rPr>
              <a:t>方法二：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/>
                </a:solidFill>
              </a:rPr>
              <a:t>$</a:t>
            </a:r>
            <a:r>
              <a:rPr lang="en-US" altLang="zh-CN" sz="2000" dirty="0" smtClean="0">
                <a:solidFill>
                  <a:schemeClr val="tx1"/>
                </a:solidFill>
              </a:rPr>
              <a:t>repo_</a:t>
            </a:r>
            <a:r>
              <a:rPr lang="en-US" altLang="zh-CN" sz="2000" dirty="0" smtClean="0">
                <a:solidFill>
                  <a:srgbClr val="FF0000"/>
                </a:solidFill>
              </a:rPr>
              <a:t>19.9.0.151 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forall</a:t>
            </a:r>
            <a:r>
              <a:rPr lang="en-US" altLang="zh-CN" sz="2000" dirty="0" smtClean="0">
                <a:solidFill>
                  <a:schemeClr val="tx1"/>
                </a:solidFill>
              </a:rPr>
              <a:t>  -c “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zh-CN" sz="2000" dirty="0" smtClean="0">
                <a:solidFill>
                  <a:schemeClr val="tx1"/>
                </a:solidFill>
              </a:rPr>
              <a:t> pull origin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remotebranchn</a:t>
            </a:r>
            <a:r>
              <a:rPr lang="en-US" altLang="zh-CN" sz="2000" dirty="0" err="1">
                <a:solidFill>
                  <a:srgbClr val="FF0000"/>
                </a:solidFill>
              </a:rPr>
              <a:t>a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me</a:t>
            </a:r>
            <a:r>
              <a:rPr lang="en-US" altLang="zh-CN" sz="2000" b="1" dirty="0" smtClean="0">
                <a:solidFill>
                  <a:schemeClr val="tx1"/>
                </a:solidFill>
              </a:rPr>
              <a:t>”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把远程分支</a:t>
            </a:r>
            <a:r>
              <a:rPr lang="en-US" altLang="zh-CN" sz="2000" b="1" dirty="0" err="1" smtClean="0">
                <a:solidFill>
                  <a:srgbClr val="FF0000"/>
                </a:solidFill>
              </a:rPr>
              <a:t>remotebranchname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合到当前分支）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000" b="1" dirty="0" smtClean="0">
                <a:solidFill>
                  <a:srgbClr val="FF0000"/>
                </a:solidFill>
              </a:rPr>
              <a:t>方法三：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$cd 19.9.0.151/android_mtk_m_K35V1_64_OP01_PRE/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gionee</a:t>
            </a:r>
            <a:r>
              <a:rPr lang="en-US" altLang="zh-CN" sz="2000" dirty="0" smtClean="0">
                <a:solidFill>
                  <a:srgbClr val="FF0000"/>
                </a:solidFill>
              </a:rPr>
              <a:t>(</a:t>
            </a:r>
            <a:r>
              <a:rPr lang="zh-CN" altLang="en-US" sz="2000" dirty="0" smtClean="0">
                <a:solidFill>
                  <a:srgbClr val="FF0000"/>
                </a:solidFill>
              </a:rPr>
              <a:t>根据实际情况进入对应子库</a:t>
            </a:r>
            <a:r>
              <a:rPr lang="en-US" altLang="zh-CN" sz="2000" dirty="0" smtClean="0">
                <a:solidFill>
                  <a:srgbClr val="FF0000"/>
                </a:solidFill>
              </a:rPr>
              <a:t>)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000" dirty="0" smtClean="0">
                <a:solidFill>
                  <a:schemeClr val="tx1"/>
                </a:solidFill>
              </a:rPr>
              <a:t>$</a:t>
            </a:r>
            <a:r>
              <a:rPr lang="en-US" altLang="zh-CN" sz="2000" dirty="0" err="1" smtClean="0">
                <a:solidFill>
                  <a:schemeClr val="tx1"/>
                </a:solidFill>
              </a:rPr>
              <a:t>git</a:t>
            </a:r>
            <a:r>
              <a:rPr lang="en-US" altLang="zh-CN" sz="2000" dirty="0" smtClean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pull origin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remotebranchneme</a:t>
            </a:r>
            <a:r>
              <a:rPr lang="en-US" altLang="zh-CN" sz="2000" dirty="0" smtClean="0">
                <a:solidFill>
                  <a:srgbClr val="FF0000"/>
                </a:solidFill>
              </a:rPr>
              <a:t>  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把</a:t>
            </a:r>
            <a:r>
              <a:rPr lang="zh-CN" altLang="en-US" sz="2000" b="1" dirty="0">
                <a:solidFill>
                  <a:srgbClr val="FF0000"/>
                </a:solidFill>
              </a:rPr>
              <a:t>远程分支</a:t>
            </a:r>
            <a:r>
              <a:rPr lang="en-US" altLang="zh-CN" sz="2000" b="1" dirty="0" err="1">
                <a:solidFill>
                  <a:srgbClr val="FF0000"/>
                </a:solidFill>
              </a:rPr>
              <a:t>remotebranchneme</a:t>
            </a:r>
            <a:r>
              <a:rPr lang="en-US" altLang="zh-CN" sz="2000" b="1" dirty="0">
                <a:solidFill>
                  <a:srgbClr val="FF0000"/>
                </a:solidFill>
              </a:rPr>
              <a:t> </a:t>
            </a:r>
            <a:r>
              <a:rPr lang="zh-CN" altLang="en-US" sz="2000" b="1" dirty="0">
                <a:solidFill>
                  <a:srgbClr val="FF0000"/>
                </a:solidFill>
              </a:rPr>
              <a:t>合到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当前分支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b="1" dirty="0" smtClean="0">
                <a:solidFill>
                  <a:schemeClr val="tx1"/>
                </a:solidFill>
              </a:rPr>
              <a:t>4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）</a:t>
            </a:r>
            <a:r>
              <a:rPr lang="zh-CN" altLang="en-US" sz="1800" b="1" dirty="0">
                <a:solidFill>
                  <a:schemeClr val="tx1"/>
                </a:solidFill>
              </a:rPr>
              <a:t>同步代码或者更新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代码到本地之后，如何查看本地子库有哪些？</a:t>
            </a:r>
            <a:endParaRPr lang="en-US" altLang="zh-CN" sz="18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/>
                </a:solidFill>
              </a:rPr>
              <a:t>$</a:t>
            </a:r>
            <a:r>
              <a:rPr lang="en-US" altLang="zh-CN" sz="1800" dirty="0" smtClean="0">
                <a:solidFill>
                  <a:schemeClr val="tx1"/>
                </a:solidFill>
              </a:rPr>
              <a:t>cd ~</a:t>
            </a:r>
            <a:r>
              <a:rPr lang="en-US" altLang="zh-CN" sz="1800" dirty="0">
                <a:solidFill>
                  <a:schemeClr val="tx1"/>
                </a:solidFill>
              </a:rPr>
              <a:t>/</a:t>
            </a:r>
            <a:r>
              <a:rPr lang="en-US" altLang="zh-CN" sz="1800" dirty="0" smtClean="0">
                <a:solidFill>
                  <a:srgbClr val="FF0000"/>
                </a:solidFill>
              </a:rPr>
              <a:t>19.9.0.151/android_mtk_m_K35V1_64_OP01_PRE </a:t>
            </a:r>
          </a:p>
          <a:p>
            <a:pPr marL="0" indent="0">
              <a:buNone/>
            </a:pPr>
            <a:r>
              <a:rPr lang="en-US" altLang="zh-CN" sz="1800" dirty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  </a:t>
            </a:r>
            <a:r>
              <a:rPr lang="zh-CN" altLang="en-US" sz="1800" dirty="0" smtClean="0">
                <a:solidFill>
                  <a:schemeClr val="tx1"/>
                </a:solidFill>
              </a:rPr>
              <a:t>上面红色标记的目录结构，请根据实际情况替换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$</a:t>
            </a:r>
            <a:r>
              <a:rPr lang="en-US" altLang="zh-CN" sz="1800" dirty="0" err="1" smtClean="0">
                <a:solidFill>
                  <a:schemeClr val="tx1"/>
                </a:solidFill>
              </a:rPr>
              <a:t>ls</a:t>
            </a:r>
            <a:r>
              <a:rPr lang="en-US" altLang="zh-CN" sz="1800" dirty="0" smtClean="0">
                <a:solidFill>
                  <a:schemeClr val="tx1"/>
                </a:solidFill>
              </a:rPr>
              <a:t>  -la</a:t>
            </a:r>
          </a:p>
          <a:p>
            <a:pPr marL="0" indent="0">
              <a:buNone/>
            </a:pPr>
            <a:r>
              <a:rPr lang="en-US" altLang="zh-CN" sz="1800" dirty="0" smtClean="0">
                <a:solidFill>
                  <a:schemeClr val="tx1"/>
                </a:solidFill>
              </a:rPr>
              <a:t>$cat .repo/projects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8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40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4000" dirty="0" smtClean="0">
                <a:solidFill>
                  <a:schemeClr val="tx1"/>
                </a:solidFill>
              </a:rPr>
              <a:t> 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	</a:t>
            </a:r>
            <a:endParaRPr lang="en-US" altLang="zh-CN" sz="1600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6" y="4365104"/>
            <a:ext cx="8007917" cy="1664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548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43204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七、如何修改，提交，</a:t>
            </a:r>
            <a:r>
              <a:rPr lang="zh-CN" altLang="en-US" sz="3200" dirty="0">
                <a:effectLst/>
              </a:rPr>
              <a:t>上传</a:t>
            </a:r>
            <a:r>
              <a:rPr lang="en-US" altLang="zh-CN" sz="3200" dirty="0" smtClean="0">
                <a:effectLst/>
              </a:rPr>
              <a:t>alps</a:t>
            </a:r>
            <a:r>
              <a:rPr lang="zh-CN" altLang="en-US" sz="3200" dirty="0">
                <a:effectLst/>
              </a:rPr>
              <a:t>（</a:t>
            </a:r>
            <a:r>
              <a:rPr lang="en-US" altLang="zh-CN" sz="3200" dirty="0">
                <a:effectLst/>
              </a:rPr>
              <a:t>android)</a:t>
            </a:r>
            <a:r>
              <a:rPr lang="zh-CN" altLang="zh-CN" sz="3200" dirty="0">
                <a:effectLst/>
              </a:rPr>
              <a:t>代码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48680"/>
            <a:ext cx="8219256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3.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代码下载之后，首先在本地代码库中建立分支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$cd 19.9.0.151/android_mtk_m_K35V1_64_OP01_PRE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$repo_19.9.0.151 start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master</a:t>
            </a:r>
            <a:r>
              <a:rPr lang="en-US" altLang="zh-CN" sz="1600" dirty="0" smtClean="0">
                <a:solidFill>
                  <a:schemeClr val="tx1"/>
                </a:solidFill>
              </a:rPr>
              <a:t>  --all</a:t>
            </a: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本地分支的名称最好</a:t>
            </a:r>
            <a:r>
              <a:rPr lang="zh-CN" altLang="en-US" sz="1600" b="1" dirty="0">
                <a:solidFill>
                  <a:srgbClr val="FF0000"/>
                </a:solidFill>
              </a:rPr>
              <a:t>与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步骤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中下载的分支名称保持一致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4.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拷贝钩子脚本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commit-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msg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到本地每个子项目库中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forall</a:t>
            </a:r>
            <a:r>
              <a:rPr lang="en-US" altLang="zh-CN" sz="1600" dirty="0" smtClean="0">
                <a:solidFill>
                  <a:schemeClr val="tx1"/>
                </a:solidFill>
              </a:rPr>
              <a:t>  -c  “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scp</a:t>
            </a:r>
            <a:r>
              <a:rPr lang="en-US" altLang="zh-CN" sz="1600" dirty="0" smtClean="0">
                <a:solidFill>
                  <a:schemeClr val="tx1"/>
                </a:solidFill>
              </a:rPr>
              <a:t>  -p  -P  29418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gerritaccount</a:t>
            </a:r>
            <a:r>
              <a:rPr lang="en-US" altLang="zh-CN" sz="1600" dirty="0" smtClean="0">
                <a:solidFill>
                  <a:schemeClr val="tx1"/>
                </a:solidFill>
              </a:rPr>
              <a:t>@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:hooks/commit-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msg</a:t>
            </a:r>
            <a:r>
              <a:rPr lang="en-US" altLang="zh-CN" sz="1600" dirty="0" smtClean="0">
                <a:solidFill>
                  <a:schemeClr val="tx1"/>
                </a:solidFill>
              </a:rPr>
              <a:t>  .git/hooks/”</a:t>
            </a: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注意：红色标志的字体请根据实际情况替换</a:t>
            </a:r>
            <a:r>
              <a:rPr lang="en-US" altLang="zh-CN" sz="1600" b="1" dirty="0">
                <a:solidFill>
                  <a:srgbClr val="FF0000"/>
                </a:solidFill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</a:rPr>
              <a:t>gerrit_account</a:t>
            </a:r>
            <a:r>
              <a:rPr lang="en-US" altLang="zh-CN" sz="1600" b="1" dirty="0">
                <a:solidFill>
                  <a:srgbClr val="FF0000"/>
                </a:solidFill>
              </a:rPr>
              <a:t> </a:t>
            </a:r>
            <a:r>
              <a:rPr lang="zh-CN" altLang="zh-CN" sz="1600" b="1" dirty="0">
                <a:solidFill>
                  <a:srgbClr val="FF0000"/>
                </a:solidFill>
              </a:rPr>
              <a:t>用个人</a:t>
            </a:r>
            <a:r>
              <a:rPr lang="zh-CN" altLang="zh-CN" sz="1600" b="1" dirty="0" smtClean="0">
                <a:solidFill>
                  <a:srgbClr val="FF0000"/>
                </a:solidFill>
              </a:rPr>
              <a:t>的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git</a:t>
            </a:r>
            <a:r>
              <a:rPr lang="zh-CN" altLang="zh-CN" sz="1600" b="1" dirty="0" smtClean="0">
                <a:solidFill>
                  <a:srgbClr val="FF0000"/>
                </a:solidFill>
              </a:rPr>
              <a:t>账号</a:t>
            </a:r>
            <a:r>
              <a:rPr lang="zh-CN" altLang="zh-CN" sz="1600" b="1" dirty="0">
                <a:solidFill>
                  <a:srgbClr val="FF0000"/>
                </a:solidFill>
              </a:rPr>
              <a:t>替换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	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0509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36004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七、如何修改，提交，</a:t>
            </a:r>
            <a:r>
              <a:rPr lang="zh-CN" altLang="en-US" sz="3200" dirty="0">
                <a:effectLst/>
              </a:rPr>
              <a:t>上</a:t>
            </a:r>
            <a:r>
              <a:rPr lang="zh-CN" altLang="en-US" sz="3200" dirty="0" smtClean="0">
                <a:effectLst/>
              </a:rPr>
              <a:t>传</a:t>
            </a:r>
            <a:r>
              <a:rPr lang="en-US" altLang="zh-CN" sz="3200" dirty="0">
                <a:effectLst/>
              </a:rPr>
              <a:t>android(alps)</a:t>
            </a:r>
            <a:r>
              <a:rPr lang="zh-CN" altLang="zh-CN" sz="3200" dirty="0" smtClean="0">
                <a:effectLst/>
              </a:rPr>
              <a:t>代码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404664"/>
            <a:ext cx="8435280" cy="59046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5.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修改，提交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注意如果是删除文件或者目录，请使用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git 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  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命令，不要使用系统删除命令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1)</a:t>
            </a:r>
            <a:r>
              <a:rPr lang="zh-CN" altLang="en-US" sz="1600" dirty="0" smtClean="0">
                <a:solidFill>
                  <a:schemeClr val="tx1"/>
                </a:solidFill>
              </a:rPr>
              <a:t>查看状态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forall</a:t>
            </a:r>
            <a:r>
              <a:rPr lang="en-US" altLang="zh-CN" sz="1600" dirty="0" smtClean="0">
                <a:solidFill>
                  <a:schemeClr val="tx1"/>
                </a:solidFill>
              </a:rPr>
              <a:t>  -c  “git  status” </a:t>
            </a:r>
            <a:r>
              <a:rPr lang="zh-CN" altLang="en-US" sz="1600" dirty="0" smtClean="0">
                <a:solidFill>
                  <a:schemeClr val="tx1"/>
                </a:solidFill>
              </a:rPr>
              <a:t>或者</a:t>
            </a:r>
            <a:r>
              <a:rPr lang="en-US" altLang="zh-CN" sz="1600" dirty="0" smtClean="0">
                <a:solidFill>
                  <a:schemeClr val="tx1"/>
                </a:solidFill>
              </a:rPr>
              <a:t>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 status</a:t>
            </a: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这条命令可以查看各个子库中改动的文件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2)$repo_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forall</a:t>
            </a:r>
            <a:r>
              <a:rPr lang="en-US" altLang="zh-CN" sz="1600" dirty="0" smtClean="0">
                <a:solidFill>
                  <a:schemeClr val="tx1"/>
                </a:solidFill>
              </a:rPr>
              <a:t>  -c “git add . </a:t>
            </a:r>
            <a:r>
              <a:rPr lang="zh-CN" altLang="en-US" sz="1600" dirty="0" smtClean="0">
                <a:solidFill>
                  <a:schemeClr val="tx1"/>
                </a:solidFill>
              </a:rPr>
              <a:t>”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在执行上面这条命令的时候，确保所有修改的文件都是需要提交的文件，如果不是，分别到各个子库目录下添加文件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$cd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gionee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$git  add   file1 file2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$cd gionee_project 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$git add file3  file4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3)</a:t>
            </a:r>
            <a:r>
              <a:rPr lang="zh-CN" altLang="en-US" sz="1600" dirty="0" smtClean="0">
                <a:solidFill>
                  <a:schemeClr val="tx1"/>
                </a:solidFill>
              </a:rPr>
              <a:t>将修改提交到本地代码库中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forall</a:t>
            </a:r>
            <a:r>
              <a:rPr lang="en-US" altLang="zh-CN" sz="1600" dirty="0" smtClean="0">
                <a:solidFill>
                  <a:schemeClr val="tx1"/>
                </a:solidFill>
              </a:rPr>
              <a:t>  -c  “ git commit -m  “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CRxxxxxx</a:t>
            </a:r>
            <a:r>
              <a:rPr lang="en-US" altLang="zh-CN" sz="1600" dirty="0" smtClean="0">
                <a:solidFill>
                  <a:schemeClr val="tx1"/>
                </a:solidFill>
              </a:rPr>
              <a:t>   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描述：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xxxx</a:t>
            </a:r>
            <a:r>
              <a:rPr lang="en-US" altLang="zh-CN" sz="1600" dirty="0" smtClean="0">
                <a:solidFill>
                  <a:schemeClr val="tx1"/>
                </a:solidFill>
              </a:rPr>
              <a:t>” </a:t>
            </a:r>
            <a:r>
              <a:rPr lang="zh-CN" altLang="en-US" sz="1600" dirty="0" smtClean="0">
                <a:solidFill>
                  <a:schemeClr val="tx1"/>
                </a:solidFill>
              </a:rPr>
              <a:t>”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6.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推送修改到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Gerrit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代码走查页面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$cd   19.9.0.151/android_mtk_m_K35V1_64_OP01_PRE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 upload  </a:t>
            </a:r>
            <a:r>
              <a:rPr lang="zh-CN" altLang="en-US" sz="1600" dirty="0" smtClean="0">
                <a:solidFill>
                  <a:schemeClr val="tx1"/>
                </a:solidFill>
              </a:rPr>
              <a:t>或者执行下面的命令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</a:t>
            </a:r>
            <a:r>
              <a:rPr lang="en-US" altLang="zh-CN" sz="1600" dirty="0">
                <a:solidFill>
                  <a:schemeClr val="tx1"/>
                </a:solidFill>
              </a:rPr>
              <a:t>git push  origin  </a:t>
            </a:r>
            <a:r>
              <a:rPr lang="en-US" altLang="zh-CN" sz="1600" b="1" dirty="0" err="1">
                <a:solidFill>
                  <a:srgbClr val="FF0000"/>
                </a:solidFill>
              </a:rPr>
              <a:t>local_branchname</a:t>
            </a:r>
            <a:r>
              <a:rPr lang="en-US" altLang="zh-CN" sz="1600" dirty="0" err="1">
                <a:solidFill>
                  <a:schemeClr val="tx1"/>
                </a:solidFill>
              </a:rPr>
              <a:t>:refs</a:t>
            </a:r>
            <a:r>
              <a:rPr lang="en-US" altLang="zh-CN" sz="1600" dirty="0">
                <a:solidFill>
                  <a:schemeClr val="tx1"/>
                </a:solidFill>
              </a:rPr>
              <a:t>/for/</a:t>
            </a:r>
            <a:r>
              <a:rPr lang="en-US" altLang="zh-CN" sz="1600" b="1" dirty="0" err="1">
                <a:solidFill>
                  <a:srgbClr val="FF0000"/>
                </a:solidFill>
              </a:rPr>
              <a:t>remote_branchname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1600" b="1" dirty="0">
                <a:solidFill>
                  <a:srgbClr val="FF0000"/>
                </a:solidFill>
              </a:rPr>
              <a:t>注意：</a:t>
            </a:r>
            <a:r>
              <a:rPr lang="en-US" altLang="zh-CN" sz="1600" b="1" dirty="0" err="1">
                <a:solidFill>
                  <a:srgbClr val="FF0000"/>
                </a:solidFill>
              </a:rPr>
              <a:t>local_branchname</a:t>
            </a:r>
            <a:r>
              <a:rPr lang="zh-CN" altLang="en-US" sz="1600" b="1" dirty="0">
                <a:solidFill>
                  <a:srgbClr val="FF0000"/>
                </a:solidFill>
              </a:rPr>
              <a:t>通过</a:t>
            </a:r>
            <a:r>
              <a:rPr lang="en-US" altLang="zh-CN" sz="1600" b="1" dirty="0">
                <a:solidFill>
                  <a:srgbClr val="FF0000"/>
                </a:solidFill>
              </a:rPr>
              <a:t>git branch</a:t>
            </a:r>
            <a:r>
              <a:rPr lang="zh-CN" altLang="en-US" sz="1600" b="1" dirty="0">
                <a:solidFill>
                  <a:srgbClr val="FF0000"/>
                </a:solidFill>
              </a:rPr>
              <a:t>查看，</a:t>
            </a:r>
            <a:r>
              <a:rPr lang="en-US" altLang="zh-CN" sz="1600" b="1" dirty="0" err="1">
                <a:solidFill>
                  <a:srgbClr val="FF0000"/>
                </a:solidFill>
              </a:rPr>
              <a:t>remote_branchname</a:t>
            </a:r>
            <a:r>
              <a:rPr lang="zh-CN" altLang="en-US" sz="1600" b="1" dirty="0">
                <a:solidFill>
                  <a:srgbClr val="FF0000"/>
                </a:solidFill>
              </a:rPr>
              <a:t>可以通过</a:t>
            </a:r>
            <a:r>
              <a:rPr lang="en-US" altLang="zh-CN" sz="1600" b="1" dirty="0">
                <a:solidFill>
                  <a:srgbClr val="FF0000"/>
                </a:solidFill>
              </a:rPr>
              <a:t>git branch –r </a:t>
            </a:r>
            <a:r>
              <a:rPr lang="zh-CN" altLang="en-US" sz="1600" b="1" dirty="0">
                <a:solidFill>
                  <a:srgbClr val="FF0000"/>
                </a:solidFill>
              </a:rPr>
              <a:t>查看，下面的命令可以显示当前代码库的当前分支名称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$git  </a:t>
            </a:r>
            <a:r>
              <a:rPr lang="en-US" altLang="zh-CN" sz="1600" dirty="0" smtClean="0">
                <a:solidFill>
                  <a:schemeClr val="tx1"/>
                </a:solidFill>
              </a:rPr>
              <a:t>branch </a:t>
            </a:r>
            <a:r>
              <a:rPr lang="zh-CN" altLang="en-US" sz="1600" dirty="0" smtClean="0">
                <a:solidFill>
                  <a:schemeClr val="tx1"/>
                </a:solidFill>
              </a:rPr>
              <a:t>查看本地库的当前分支</a:t>
            </a:r>
            <a:endParaRPr lang="en-US" altLang="zh-CN" sz="1600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>
                <a:solidFill>
                  <a:srgbClr val="FF0000"/>
                </a:solidFill>
              </a:rPr>
              <a:t>m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aster   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$git  branch –</a:t>
            </a:r>
            <a:r>
              <a:rPr lang="en-US" altLang="zh-CN" sz="1600" dirty="0" smtClean="0">
                <a:solidFill>
                  <a:schemeClr val="tx1"/>
                </a:solidFill>
              </a:rPr>
              <a:t>r  </a:t>
            </a:r>
            <a:r>
              <a:rPr lang="zh-CN" altLang="en-US" sz="1600" dirty="0" smtClean="0">
                <a:solidFill>
                  <a:schemeClr val="tx1"/>
                </a:solidFill>
              </a:rPr>
              <a:t>查看远程库的分支名称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origin/</a:t>
            </a:r>
            <a:r>
              <a:rPr lang="en-US" altLang="zh-CN" sz="1600" b="1" dirty="0">
                <a:solidFill>
                  <a:srgbClr val="FF0000"/>
                </a:solidFill>
              </a:rPr>
              <a:t>master</a:t>
            </a:r>
          </a:p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7</a:t>
            </a:r>
            <a:r>
              <a:rPr lang="en-US" altLang="zh-CN" sz="1600" b="1" dirty="0">
                <a:solidFill>
                  <a:schemeClr val="tx1"/>
                </a:solidFill>
              </a:rPr>
              <a:t>.</a:t>
            </a:r>
            <a:r>
              <a:rPr lang="zh-CN" altLang="zh-CN" sz="1600" b="1" dirty="0">
                <a:solidFill>
                  <a:schemeClr val="tx1"/>
                </a:solidFill>
              </a:rPr>
              <a:t>代码提交者登录到</a:t>
            </a:r>
            <a:r>
              <a:rPr lang="en-US" altLang="zh-CN" sz="1600" b="1" dirty="0" err="1">
                <a:solidFill>
                  <a:schemeClr val="tx1"/>
                </a:solidFill>
              </a:rPr>
              <a:t>gerrit</a:t>
            </a:r>
            <a:r>
              <a:rPr lang="en-US" altLang="zh-CN" sz="1600" b="1" dirty="0">
                <a:solidFill>
                  <a:schemeClr val="tx1"/>
                </a:solidFill>
              </a:rPr>
              <a:t> web</a:t>
            </a:r>
            <a:r>
              <a:rPr lang="zh-CN" altLang="zh-CN" sz="1600" b="1" dirty="0">
                <a:solidFill>
                  <a:schemeClr val="tx1"/>
                </a:solidFill>
              </a:rPr>
              <a:t>页面，在走查单中添加走查人员</a:t>
            </a:r>
            <a:r>
              <a:rPr lang="zh-CN" altLang="zh-CN" sz="1600" b="1" dirty="0" smtClean="0">
                <a:solidFill>
                  <a:schemeClr val="tx1"/>
                </a:solidFill>
              </a:rPr>
              <a:t>名单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     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注意</a:t>
            </a:r>
            <a:r>
              <a:rPr lang="zh-CN" altLang="en-US" sz="1600" b="1" dirty="0">
                <a:solidFill>
                  <a:srgbClr val="FF0000"/>
                </a:solidFill>
              </a:rPr>
              <a:t>：红色标记的字体要根据实际情况替换</a:t>
            </a:r>
            <a:endParaRPr lang="en-US" altLang="zh-CN" sz="16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	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1114016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48072"/>
          </a:xfrm>
        </p:spPr>
        <p:txBody>
          <a:bodyPr>
            <a:normAutofit/>
          </a:bodyPr>
          <a:lstStyle/>
          <a:p>
            <a:pPr algn="ctr"/>
            <a:r>
              <a:rPr lang="zh-CN" altLang="zh-CN" sz="3200" dirty="0">
                <a:effectLst/>
              </a:rPr>
              <a:t>使用</a:t>
            </a:r>
            <a:r>
              <a:rPr lang="en-US" altLang="zh-CN" sz="3200" dirty="0">
                <a:effectLst/>
              </a:rPr>
              <a:t>repo</a:t>
            </a:r>
            <a:r>
              <a:rPr lang="zh-CN" altLang="zh-CN" sz="3200" dirty="0">
                <a:effectLst/>
              </a:rPr>
              <a:t>工具下载</a:t>
            </a:r>
            <a:r>
              <a:rPr lang="en-US" altLang="zh-CN" sz="3200" dirty="0" err="1">
                <a:effectLst/>
              </a:rPr>
              <a:t>gionee</a:t>
            </a:r>
            <a:r>
              <a:rPr lang="en-US" altLang="zh-CN" sz="3200" dirty="0">
                <a:effectLst/>
              </a:rPr>
              <a:t>-package</a:t>
            </a:r>
            <a:r>
              <a:rPr lang="zh-CN" altLang="zh-CN" sz="3200" dirty="0">
                <a:effectLst/>
              </a:rPr>
              <a:t>代码</a:t>
            </a:r>
            <a:endParaRPr lang="zh-CN" altLang="zh-CN" sz="3200" dirty="0">
              <a:effectLst/>
              <a:latin typeface="+mj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19256" cy="5832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1400" dirty="0" smtClean="0">
                <a:solidFill>
                  <a:srgbClr val="FF0000"/>
                </a:solidFill>
              </a:rPr>
              <a:t>在</a:t>
            </a:r>
            <a:r>
              <a:rPr lang="en-US" altLang="zh-CN" sz="1400" dirty="0" smtClean="0">
                <a:solidFill>
                  <a:srgbClr val="FF0000"/>
                </a:solidFill>
              </a:rPr>
              <a:t>SVN</a:t>
            </a:r>
            <a:r>
              <a:rPr lang="zh-CN" altLang="en-US" sz="1400" dirty="0" smtClean="0">
                <a:solidFill>
                  <a:srgbClr val="FF0000"/>
                </a:solidFill>
              </a:rPr>
              <a:t>服务器上，</a:t>
            </a:r>
            <a:r>
              <a:rPr lang="en-US" altLang="zh-CN" sz="1400" dirty="0" smtClean="0">
                <a:solidFill>
                  <a:srgbClr val="FF0000"/>
                </a:solidFill>
              </a:rPr>
              <a:t>gionee-package</a:t>
            </a:r>
            <a:r>
              <a:rPr lang="zh-CN" altLang="en-US" sz="1400" dirty="0" smtClean="0">
                <a:solidFill>
                  <a:srgbClr val="FF0000"/>
                </a:solidFill>
              </a:rPr>
              <a:t>是用一个代码库来存放的，在</a:t>
            </a:r>
            <a:r>
              <a:rPr lang="en-US" altLang="zh-CN" sz="1400" dirty="0" smtClean="0">
                <a:solidFill>
                  <a:srgbClr val="FF0000"/>
                </a:solidFill>
              </a:rPr>
              <a:t>git</a:t>
            </a:r>
            <a:r>
              <a:rPr lang="zh-CN" altLang="en-US" sz="1400" dirty="0" smtClean="0">
                <a:solidFill>
                  <a:srgbClr val="FF0000"/>
                </a:solidFill>
              </a:rPr>
              <a:t>服务器上，</a:t>
            </a:r>
            <a:r>
              <a:rPr lang="en-US" altLang="zh-CN" sz="1400" dirty="0" smtClean="0">
                <a:solidFill>
                  <a:srgbClr val="FF0000"/>
                </a:solidFill>
              </a:rPr>
              <a:t>gionee-package</a:t>
            </a:r>
            <a:r>
              <a:rPr lang="zh-CN" altLang="en-US" sz="1400" dirty="0" smtClean="0">
                <a:solidFill>
                  <a:srgbClr val="FF0000"/>
                </a:solidFill>
              </a:rPr>
              <a:t>将按照下面的方式拆分成多个子代码库，研发同事可以根据</a:t>
            </a:r>
            <a:r>
              <a:rPr lang="zh-CN" altLang="en-US" sz="1400" b="1" dirty="0" smtClean="0">
                <a:solidFill>
                  <a:srgbClr val="00B0F0"/>
                </a:solidFill>
              </a:rPr>
              <a:t>项目下载所需的子库</a:t>
            </a:r>
            <a:r>
              <a:rPr lang="zh-CN" altLang="en-US" sz="1400" dirty="0" smtClean="0">
                <a:solidFill>
                  <a:srgbClr val="FF0000"/>
                </a:solidFill>
              </a:rPr>
              <a:t>，而不必下载全部的代码</a:t>
            </a:r>
            <a:endParaRPr lang="en-US" altLang="zh-CN" sz="14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000" dirty="0">
                <a:solidFill>
                  <a:srgbClr val="FF0000"/>
                </a:solidFill>
              </a:rPr>
              <a:t>左</a:t>
            </a:r>
            <a:r>
              <a:rPr lang="zh-CN" altLang="en-US" sz="1000" dirty="0" smtClean="0">
                <a:solidFill>
                  <a:srgbClr val="FF0000"/>
                </a:solidFill>
              </a:rPr>
              <a:t>图：代码目录结构                                                                  有图：代码服务器上的代码库名称</a:t>
            </a:r>
            <a:endParaRPr lang="en-US" altLang="zh-CN" sz="1000" dirty="0" smtClean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gionee_packages_apk_amigo_3.0/</a:t>
            </a: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├── 3rd_GMS</a:t>
            </a: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│   ├── </a:t>
            </a:r>
            <a:r>
              <a:rPr lang="en-US" altLang="zh-CN" sz="1100" b="1" dirty="0">
                <a:solidFill>
                  <a:srgbClr val="FF0000"/>
                </a:solidFill>
              </a:rPr>
              <a:t>3rd_GMS_5_0</a:t>
            </a:r>
            <a:r>
              <a:rPr lang="zh-CN" altLang="en-US" sz="1100" b="1" dirty="0">
                <a:solidFill>
                  <a:srgbClr val="FF0000"/>
                </a:solidFill>
              </a:rPr>
              <a:t>子库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│   └── </a:t>
            </a:r>
            <a:r>
              <a:rPr lang="en-US" altLang="zh-CN" sz="1100" b="1" dirty="0">
                <a:solidFill>
                  <a:srgbClr val="FF0000"/>
                </a:solidFill>
              </a:rPr>
              <a:t>3rd_GMS_5_1</a:t>
            </a:r>
            <a:r>
              <a:rPr lang="zh-CN" altLang="en-US" sz="1100" b="1" dirty="0">
                <a:solidFill>
                  <a:srgbClr val="FF0000"/>
                </a:solidFill>
              </a:rPr>
              <a:t>子库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├── </a:t>
            </a:r>
            <a:r>
              <a:rPr lang="en-US" altLang="zh-CN" sz="1100" b="1" dirty="0">
                <a:solidFill>
                  <a:srgbClr val="FF0000"/>
                </a:solidFill>
              </a:rPr>
              <a:t>3rd_OverseaCustom</a:t>
            </a:r>
            <a:r>
              <a:rPr lang="zh-CN" altLang="en-US" sz="1100" b="1" dirty="0">
                <a:solidFill>
                  <a:srgbClr val="FF0000"/>
                </a:solidFill>
              </a:rPr>
              <a:t>子库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├── </a:t>
            </a:r>
            <a:r>
              <a:rPr lang="en-US" altLang="zh-CN" sz="1100" b="1" dirty="0">
                <a:solidFill>
                  <a:srgbClr val="FF0000"/>
                </a:solidFill>
              </a:rPr>
              <a:t>common</a:t>
            </a:r>
            <a:r>
              <a:rPr lang="zh-CN" altLang="en-US" sz="1100" b="1" dirty="0">
                <a:solidFill>
                  <a:srgbClr val="FF0000"/>
                </a:solidFill>
              </a:rPr>
              <a:t>子库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100" b="1" dirty="0" smtClean="0"/>
              <a:t>├── </a:t>
            </a:r>
            <a:r>
              <a:rPr lang="en-US" altLang="zh-CN" sz="1100" b="1" dirty="0" err="1"/>
              <a:t>mtk</a:t>
            </a:r>
            <a:endParaRPr lang="en-US" altLang="zh-CN" sz="1100" b="1" dirty="0"/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│   ├── </a:t>
            </a:r>
            <a:r>
              <a:rPr lang="en-US" altLang="zh-CN" sz="1100" b="1" dirty="0">
                <a:solidFill>
                  <a:srgbClr val="FF0000"/>
                </a:solidFill>
              </a:rPr>
              <a:t>packages_5.0</a:t>
            </a:r>
            <a:r>
              <a:rPr lang="zh-CN" altLang="en-US" sz="1100" b="1" dirty="0">
                <a:solidFill>
                  <a:srgbClr val="FF0000"/>
                </a:solidFill>
              </a:rPr>
              <a:t>子库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│   └── </a:t>
            </a:r>
            <a:r>
              <a:rPr lang="en-US" altLang="zh-CN" sz="1100" b="1" dirty="0">
                <a:solidFill>
                  <a:srgbClr val="FF0000"/>
                </a:solidFill>
              </a:rPr>
              <a:t>packages_5.1</a:t>
            </a:r>
            <a:r>
              <a:rPr lang="zh-CN" altLang="en-US" sz="1100" b="1" dirty="0">
                <a:solidFill>
                  <a:srgbClr val="FF0000"/>
                </a:solidFill>
              </a:rPr>
              <a:t>子库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└── </a:t>
            </a:r>
            <a:r>
              <a:rPr lang="en-US" altLang="zh-CN" sz="1100" b="1" dirty="0" err="1"/>
              <a:t>qcom</a:t>
            </a:r>
            <a:endParaRPr lang="en-US" altLang="zh-CN" sz="1100" b="1" dirty="0"/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│      ├── </a:t>
            </a:r>
            <a:r>
              <a:rPr lang="en-US" altLang="zh-CN" sz="1100" b="1" dirty="0">
                <a:solidFill>
                  <a:srgbClr val="FF0000"/>
                </a:solidFill>
              </a:rPr>
              <a:t>packages_5.0</a:t>
            </a:r>
            <a:r>
              <a:rPr lang="zh-CN" altLang="en-US" sz="1100" b="1" dirty="0">
                <a:solidFill>
                  <a:srgbClr val="FF0000"/>
                </a:solidFill>
              </a:rPr>
              <a:t>子库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│      └── </a:t>
            </a:r>
            <a:r>
              <a:rPr lang="en-US" altLang="zh-CN" sz="1100" b="1" dirty="0">
                <a:solidFill>
                  <a:srgbClr val="FF0000"/>
                </a:solidFill>
              </a:rPr>
              <a:t>packages_5.1</a:t>
            </a:r>
            <a:r>
              <a:rPr lang="zh-CN" altLang="en-US" sz="1100" b="1" dirty="0">
                <a:solidFill>
                  <a:srgbClr val="FF0000"/>
                </a:solidFill>
              </a:rPr>
              <a:t>子库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├── project</a:t>
            </a:r>
          </a:p>
          <a:p>
            <a:pPr>
              <a:lnSpc>
                <a:spcPct val="100000"/>
              </a:lnSpc>
            </a:pPr>
            <a:r>
              <a:rPr lang="en-US" altLang="zh-CN" sz="1100" b="1" dirty="0"/>
              <a:t>│   └── </a:t>
            </a:r>
            <a:r>
              <a:rPr lang="en-US" altLang="zh-CN" sz="1100" b="1" dirty="0">
                <a:solidFill>
                  <a:srgbClr val="FF0000"/>
                </a:solidFill>
              </a:rPr>
              <a:t>WBL8611</a:t>
            </a:r>
            <a:r>
              <a:rPr lang="zh-CN" altLang="en-US" sz="1100" b="1" dirty="0">
                <a:solidFill>
                  <a:srgbClr val="FF0000"/>
                </a:solidFill>
              </a:rPr>
              <a:t>子库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>
              <a:lnSpc>
                <a:spcPct val="100000"/>
              </a:lnSpc>
            </a:pPr>
            <a:endParaRPr lang="en-US" altLang="zh-CN" sz="1100" b="1" dirty="0"/>
          </a:p>
          <a:p>
            <a:pPr marL="0" indent="0">
              <a:buNone/>
            </a:pPr>
            <a:endParaRPr lang="en-US" altLang="zh-CN" sz="11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1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1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zh-CN" altLang="en-US" sz="1100" dirty="0"/>
          </a:p>
          <a:p>
            <a:pPr marL="0" indent="0">
              <a:buNone/>
            </a:pPr>
            <a:endParaRPr lang="en-US" altLang="zh-CN" sz="11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1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	</a:t>
            </a:r>
            <a:endParaRPr lang="en-US" altLang="zh-CN" sz="1100" dirty="0" smtClean="0"/>
          </a:p>
        </p:txBody>
      </p:sp>
      <p:pic>
        <p:nvPicPr>
          <p:cNvPr id="18433" name="Picture 1" descr="C:\Users\gionee\AppData\Roaming\Tencent\Users\740873603\QQ\WinTemp\RichOle\FKXMNWE}J_3F41YFJI}778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615844"/>
            <a:ext cx="2880320" cy="79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C:\Users\gionee\AppData\Roaming\Tencent\Users\740873603\QQ\WinTemp\RichOle\R~BT2C7~)O~H508TPHZ{IE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15844"/>
            <a:ext cx="1944216" cy="89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1700808"/>
            <a:ext cx="5040560" cy="2756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4437112"/>
            <a:ext cx="3384375" cy="1728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33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七、</a:t>
            </a:r>
            <a:r>
              <a:rPr lang="zh-CN" altLang="zh-CN" sz="3200" dirty="0" smtClean="0">
                <a:effectLst/>
              </a:rPr>
              <a:t>使用</a:t>
            </a:r>
            <a:r>
              <a:rPr lang="en-US" altLang="zh-CN" sz="3200" dirty="0">
                <a:effectLst/>
              </a:rPr>
              <a:t>repo</a:t>
            </a:r>
            <a:r>
              <a:rPr lang="zh-CN" altLang="zh-CN" sz="3200" dirty="0">
                <a:effectLst/>
              </a:rPr>
              <a:t>工具</a:t>
            </a:r>
            <a:r>
              <a:rPr lang="zh-CN" altLang="zh-CN" sz="3200" dirty="0" smtClean="0">
                <a:effectLst/>
              </a:rPr>
              <a:t>下载</a:t>
            </a:r>
            <a:r>
              <a:rPr lang="en-US" altLang="zh-CN" sz="3200" dirty="0" err="1" smtClean="0">
                <a:effectLst/>
              </a:rPr>
              <a:t>gionee</a:t>
            </a:r>
            <a:r>
              <a:rPr lang="en-US" altLang="zh-CN" sz="3200" dirty="0" smtClean="0">
                <a:effectLst/>
              </a:rPr>
              <a:t>-package</a:t>
            </a:r>
            <a:r>
              <a:rPr lang="zh-CN" altLang="zh-CN" sz="3200" dirty="0" smtClean="0">
                <a:effectLst/>
              </a:rPr>
              <a:t>代码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496" y="620688"/>
            <a:ext cx="8856984" cy="59046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100" b="1" dirty="0" smtClean="0">
                <a:solidFill>
                  <a:schemeClr val="tx1"/>
                </a:solidFill>
              </a:rPr>
              <a:t>2</a:t>
            </a:r>
            <a:r>
              <a:rPr lang="en-US" altLang="zh-CN" sz="1100" b="1" dirty="0">
                <a:solidFill>
                  <a:schemeClr val="tx1"/>
                </a:solidFill>
              </a:rPr>
              <a:t>.</a:t>
            </a:r>
            <a:r>
              <a:rPr lang="zh-CN" altLang="en-US" sz="1100" b="1" dirty="0">
                <a:solidFill>
                  <a:schemeClr val="tx1"/>
                </a:solidFill>
              </a:rPr>
              <a:t>本地代码</a:t>
            </a:r>
            <a:r>
              <a:rPr lang="zh-CN" altLang="en-US" sz="1100" b="1" dirty="0" smtClean="0">
                <a:solidFill>
                  <a:schemeClr val="tx1"/>
                </a:solidFill>
              </a:rPr>
              <a:t>下载及更新：</a:t>
            </a:r>
            <a:endParaRPr lang="en-US" altLang="zh-CN" sz="1100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100" b="1" dirty="0" smtClean="0">
                <a:solidFill>
                  <a:srgbClr val="00B0F0"/>
                </a:solidFill>
              </a:rPr>
              <a:t>注意</a:t>
            </a:r>
            <a:r>
              <a:rPr lang="en-US" altLang="zh-CN" sz="1100" b="1" dirty="0" smtClean="0">
                <a:solidFill>
                  <a:srgbClr val="00B0F0"/>
                </a:solidFill>
              </a:rPr>
              <a:t>:</a:t>
            </a:r>
            <a:r>
              <a:rPr lang="zh-CN" altLang="en-US" sz="1100" b="1" dirty="0" smtClean="0">
                <a:solidFill>
                  <a:srgbClr val="00B0F0"/>
                </a:solidFill>
              </a:rPr>
              <a:t>国内同事下载</a:t>
            </a:r>
            <a:r>
              <a:rPr lang="en-US" altLang="zh-CN" sz="1100" b="1" dirty="0" err="1" smtClean="0">
                <a:solidFill>
                  <a:srgbClr val="00B0F0"/>
                </a:solidFill>
              </a:rPr>
              <a:t>gionee</a:t>
            </a:r>
            <a:r>
              <a:rPr lang="en-US" altLang="zh-CN" sz="1100" b="1" dirty="0" smtClean="0">
                <a:solidFill>
                  <a:srgbClr val="00B0F0"/>
                </a:solidFill>
              </a:rPr>
              <a:t>-package</a:t>
            </a:r>
            <a:r>
              <a:rPr lang="zh-CN" altLang="en-US" sz="1100" b="1" dirty="0" smtClean="0">
                <a:solidFill>
                  <a:srgbClr val="00B0F0"/>
                </a:solidFill>
              </a:rPr>
              <a:t>代码的时候，清单文件名称的规则：</a:t>
            </a:r>
            <a:r>
              <a:rPr lang="zh-CN" altLang="en-US" sz="1100" b="1" dirty="0">
                <a:solidFill>
                  <a:srgbClr val="00B0F0"/>
                </a:solidFill>
              </a:rPr>
              <a:t>项目名称</a:t>
            </a:r>
            <a:r>
              <a:rPr lang="en-US" altLang="zh-CN" sz="1100" b="1" dirty="0" smtClean="0">
                <a:solidFill>
                  <a:srgbClr val="00B0F0"/>
                </a:solidFill>
              </a:rPr>
              <a:t>_branchname.xml</a:t>
            </a:r>
            <a:r>
              <a:rPr lang="zh-CN" altLang="en-US" sz="1100" b="1" dirty="0" smtClean="0">
                <a:solidFill>
                  <a:srgbClr val="00B0F0"/>
                </a:solidFill>
              </a:rPr>
              <a:t>（示例</a:t>
            </a:r>
            <a:r>
              <a:rPr lang="en-US" altLang="zh-CN" sz="1100" b="1" dirty="0" smtClean="0">
                <a:solidFill>
                  <a:srgbClr val="00B0F0"/>
                </a:solidFill>
              </a:rPr>
              <a:t>GBL7319_master.xml)</a:t>
            </a:r>
          </a:p>
          <a:p>
            <a:pPr marL="0" indent="0">
              <a:buNone/>
            </a:pPr>
            <a:r>
              <a:rPr lang="zh-CN" altLang="en-US" sz="1100" b="1" dirty="0" smtClean="0">
                <a:solidFill>
                  <a:srgbClr val="00B0F0"/>
                </a:solidFill>
              </a:rPr>
              <a:t>海外同事下载</a:t>
            </a:r>
            <a:r>
              <a:rPr lang="en-US" altLang="zh-CN" sz="1100" b="1" dirty="0" err="1" smtClean="0">
                <a:solidFill>
                  <a:srgbClr val="00B0F0"/>
                </a:solidFill>
              </a:rPr>
              <a:t>gionee</a:t>
            </a:r>
            <a:r>
              <a:rPr lang="en-US" altLang="zh-CN" sz="1100" b="1" dirty="0" smtClean="0">
                <a:solidFill>
                  <a:srgbClr val="00B0F0"/>
                </a:solidFill>
              </a:rPr>
              <a:t>-package</a:t>
            </a:r>
            <a:r>
              <a:rPr lang="zh-CN" altLang="en-US" sz="1100" b="1" dirty="0" smtClean="0">
                <a:solidFill>
                  <a:srgbClr val="00B0F0"/>
                </a:solidFill>
              </a:rPr>
              <a:t>代码的时候，清单文件名称的命名规则：项目名称</a:t>
            </a:r>
            <a:r>
              <a:rPr lang="en-US" altLang="zh-CN" sz="1100" b="1" dirty="0" smtClean="0">
                <a:solidFill>
                  <a:srgbClr val="00B0F0"/>
                </a:solidFill>
              </a:rPr>
              <a:t>_oversea_branchname.xml(</a:t>
            </a:r>
            <a:r>
              <a:rPr lang="zh-CN" altLang="en-US" sz="1100" b="1" dirty="0" smtClean="0">
                <a:solidFill>
                  <a:srgbClr val="00B0F0"/>
                </a:solidFill>
              </a:rPr>
              <a:t>示例</a:t>
            </a:r>
            <a:r>
              <a:rPr lang="en-US" altLang="zh-CN" sz="1100" b="1" dirty="0" smtClean="0">
                <a:solidFill>
                  <a:srgbClr val="00B0F0"/>
                </a:solidFill>
              </a:rPr>
              <a:t>GBL7319_oversea_branch5.1.6.xml)</a:t>
            </a:r>
          </a:p>
          <a:p>
            <a:pPr marL="0" indent="0">
              <a:buNone/>
            </a:pPr>
            <a:r>
              <a:rPr lang="zh-CN" altLang="en-US" sz="1100" b="1" dirty="0">
                <a:solidFill>
                  <a:srgbClr val="FF0000"/>
                </a:solidFill>
              </a:rPr>
              <a:t>下面的命令下载的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是国内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GBL7319</a:t>
            </a:r>
            <a:r>
              <a:rPr lang="zh-CN" altLang="en-US" sz="1100" b="1" dirty="0">
                <a:solidFill>
                  <a:srgbClr val="FF0000"/>
                </a:solidFill>
              </a:rPr>
              <a:t>项目所需要的</a:t>
            </a:r>
            <a:r>
              <a:rPr lang="en-US" altLang="zh-CN" sz="1100" b="1" dirty="0">
                <a:solidFill>
                  <a:srgbClr val="FF0000"/>
                </a:solidFill>
              </a:rPr>
              <a:t>gionee-package4.0</a:t>
            </a:r>
            <a:r>
              <a:rPr lang="zh-CN" altLang="en-US" sz="1100" b="1" dirty="0">
                <a:solidFill>
                  <a:srgbClr val="FF0000"/>
                </a:solidFill>
              </a:rPr>
              <a:t>的主干代码，如果要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下载国内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GBL7319</a:t>
            </a:r>
            <a:r>
              <a:rPr lang="zh-CN" altLang="en-US" sz="1100" b="1" dirty="0">
                <a:solidFill>
                  <a:srgbClr val="FF0000"/>
                </a:solidFill>
              </a:rPr>
              <a:t>所需要的</a:t>
            </a:r>
            <a:r>
              <a:rPr lang="en-US" altLang="zh-CN" sz="1100" b="1" dirty="0">
                <a:solidFill>
                  <a:srgbClr val="FF0000"/>
                </a:solidFill>
              </a:rPr>
              <a:t>gionee-package4.0</a:t>
            </a:r>
            <a:r>
              <a:rPr lang="zh-CN" altLang="en-US" sz="1100" b="1" dirty="0">
                <a:solidFill>
                  <a:srgbClr val="FF0000"/>
                </a:solidFill>
              </a:rPr>
              <a:t>其它分支的代码，将下面第四步中的清单文件</a:t>
            </a:r>
            <a:r>
              <a:rPr lang="en-US" altLang="zh-CN" sz="1100" b="1" dirty="0">
                <a:solidFill>
                  <a:srgbClr val="FF0000"/>
                </a:solidFill>
              </a:rPr>
              <a:t>GBL7319_master.xml</a:t>
            </a:r>
            <a:r>
              <a:rPr lang="zh-CN" altLang="en-US" sz="1100" b="1" dirty="0">
                <a:solidFill>
                  <a:srgbClr val="FF0000"/>
                </a:solidFill>
              </a:rPr>
              <a:t>换成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GBL7319_branchname.xml</a:t>
            </a:r>
            <a:endParaRPr lang="en-US" altLang="zh-CN" sz="1100" b="1" dirty="0" smtClean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n-US" altLang="zh-CN" sz="1100" dirty="0" smtClean="0">
                <a:solidFill>
                  <a:schemeClr val="tx1"/>
                </a:solidFill>
              </a:rPr>
              <a:t>1</a:t>
            </a:r>
            <a:r>
              <a:rPr lang="zh-CN" altLang="en-US" sz="1100" dirty="0" smtClean="0">
                <a:solidFill>
                  <a:schemeClr val="tx1"/>
                </a:solidFill>
              </a:rPr>
              <a:t>）建立存放代码的空目录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100" dirty="0" smtClean="0">
                <a:solidFill>
                  <a:schemeClr val="tx1"/>
                </a:solidFill>
              </a:rPr>
              <a:t>$cd </a:t>
            </a:r>
            <a:r>
              <a:rPr lang="en-US" altLang="zh-CN" sz="1100" dirty="0">
                <a:solidFill>
                  <a:schemeClr val="tx1"/>
                </a:solidFill>
              </a:rPr>
              <a:t>~</a:t>
            </a:r>
          </a:p>
          <a:p>
            <a:pPr marL="0" indent="0">
              <a:buNone/>
            </a:pPr>
            <a:r>
              <a:rPr lang="en-US" altLang="zh-CN" sz="1100" dirty="0">
                <a:solidFill>
                  <a:schemeClr val="tx1"/>
                </a:solidFill>
              </a:rPr>
              <a:t>$</a:t>
            </a:r>
            <a:r>
              <a:rPr lang="en-US" altLang="zh-CN" sz="1100" dirty="0" err="1">
                <a:solidFill>
                  <a:schemeClr val="tx1"/>
                </a:solidFill>
              </a:rPr>
              <a:t>mkdir</a:t>
            </a:r>
            <a:r>
              <a:rPr lang="en-US" altLang="zh-CN" sz="1100" dirty="0">
                <a:solidFill>
                  <a:schemeClr val="tx1"/>
                </a:solidFill>
              </a:rPr>
              <a:t>  -p </a:t>
            </a:r>
            <a:r>
              <a:rPr lang="en-US" altLang="zh-CN" sz="1100" dirty="0" smtClean="0">
                <a:solidFill>
                  <a:schemeClr val="tx1"/>
                </a:solidFill>
              </a:rPr>
              <a:t>19.9.0.151/gionee_packages_apk_amigo_4.0</a:t>
            </a:r>
            <a:endParaRPr lang="en-US" altLang="zh-CN" sz="11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100" dirty="0">
                <a:solidFill>
                  <a:schemeClr val="tx1"/>
                </a:solidFill>
              </a:rPr>
              <a:t>$cd </a:t>
            </a:r>
            <a:r>
              <a:rPr lang="en-US" altLang="zh-CN" sz="1100" dirty="0" smtClean="0">
                <a:solidFill>
                  <a:schemeClr val="tx1"/>
                </a:solidFill>
              </a:rPr>
              <a:t>19.9.0.151/gionee_packages_apk_amigo_4.0</a:t>
            </a:r>
            <a:endParaRPr lang="en-US" altLang="zh-CN" sz="11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100" dirty="0" smtClean="0">
                <a:solidFill>
                  <a:schemeClr val="tx1"/>
                </a:solidFill>
              </a:rPr>
              <a:t>2</a:t>
            </a:r>
            <a:r>
              <a:rPr lang="zh-CN" altLang="en-US" sz="1100" dirty="0" smtClean="0">
                <a:solidFill>
                  <a:schemeClr val="tx1"/>
                </a:solidFill>
              </a:rPr>
              <a:t>）</a:t>
            </a:r>
            <a:r>
              <a:rPr lang="zh-CN" altLang="en-US" sz="1100" dirty="0">
                <a:solidFill>
                  <a:schemeClr val="tx1"/>
                </a:solidFill>
              </a:rPr>
              <a:t>初始化：格式： </a:t>
            </a:r>
            <a:r>
              <a:rPr lang="en-US" altLang="zh-CN" sz="1100" dirty="0">
                <a:solidFill>
                  <a:schemeClr val="tx1"/>
                </a:solidFill>
              </a:rPr>
              <a:t>repo</a:t>
            </a:r>
            <a:r>
              <a:rPr lang="zh-CN" altLang="en-US" sz="1100" dirty="0">
                <a:solidFill>
                  <a:schemeClr val="tx1"/>
                </a:solidFill>
              </a:rPr>
              <a:t>引导脚本名称  </a:t>
            </a:r>
            <a:r>
              <a:rPr lang="en-US" altLang="zh-CN" sz="1100" dirty="0" err="1">
                <a:solidFill>
                  <a:schemeClr val="tx1"/>
                </a:solidFill>
              </a:rPr>
              <a:t>init</a:t>
            </a:r>
            <a:r>
              <a:rPr lang="en-US" altLang="zh-CN" sz="1100" dirty="0">
                <a:solidFill>
                  <a:schemeClr val="tx1"/>
                </a:solidFill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-u  </a:t>
            </a:r>
            <a:r>
              <a:rPr lang="zh-CN" altLang="en-US" sz="1100" dirty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清单库</a:t>
            </a:r>
            <a:r>
              <a:rPr lang="en-US" altLang="zh-CN" sz="1100" dirty="0" err="1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url</a:t>
            </a:r>
            <a:r>
              <a:rPr lang="en-US" altLang="zh-CN" sz="1100" dirty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   -b </a:t>
            </a:r>
            <a:r>
              <a:rPr lang="zh-CN" altLang="en-US" sz="1100" dirty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清单库分支名称 </a:t>
            </a:r>
            <a:r>
              <a:rPr lang="en-US" altLang="zh-CN" sz="1100" dirty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-m  </a:t>
            </a:r>
            <a:r>
              <a:rPr lang="zh-CN" altLang="en-US" sz="1100" dirty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清单文件名称   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100" dirty="0" smtClean="0">
                <a:solidFill>
                  <a:schemeClr val="tx1"/>
                </a:solidFill>
              </a:rPr>
              <a:t>$repo_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100" dirty="0" smtClean="0">
                <a:solidFill>
                  <a:schemeClr val="tx1"/>
                </a:solidFill>
              </a:rPr>
              <a:t>  </a:t>
            </a:r>
            <a:r>
              <a:rPr lang="en-US" altLang="zh-CN" sz="1100" dirty="0" err="1">
                <a:solidFill>
                  <a:schemeClr val="tx1"/>
                </a:solidFill>
              </a:rPr>
              <a:t>init</a:t>
            </a:r>
            <a:r>
              <a:rPr lang="en-US" altLang="zh-CN" sz="1100" dirty="0">
                <a:solidFill>
                  <a:schemeClr val="tx1"/>
                </a:solidFill>
              </a:rPr>
              <a:t>  </a:t>
            </a:r>
            <a:r>
              <a:rPr lang="en-US" altLang="zh-CN" sz="1100" dirty="0">
                <a:solidFill>
                  <a:schemeClr val="tx1"/>
                </a:solidFill>
                <a:latin typeface="方正姚体" pitchFamily="2" charset="-122"/>
                <a:ea typeface="方正姚体" pitchFamily="2" charset="-122"/>
              </a:rPr>
              <a:t>-u </a:t>
            </a:r>
            <a:r>
              <a:rPr lang="en-US" altLang="zh-CN" sz="1100" dirty="0">
                <a:solidFill>
                  <a:schemeClr val="tx1"/>
                </a:solidFill>
              </a:rPr>
              <a:t>ssh://</a:t>
            </a:r>
            <a:r>
              <a:rPr lang="en-US" altLang="zh-CN" sz="1100" b="1" dirty="0">
                <a:solidFill>
                  <a:srgbClr val="FF0000"/>
                </a:solidFill>
              </a:rPr>
              <a:t>gerritaccount</a:t>
            </a:r>
            <a:r>
              <a:rPr lang="en-US" altLang="zh-CN" sz="1100" dirty="0">
                <a:solidFill>
                  <a:schemeClr val="tx1"/>
                </a:solidFill>
              </a:rPr>
              <a:t>@</a:t>
            </a:r>
            <a:r>
              <a:rPr lang="en-US" altLang="zh-CN" sz="1100" b="1" dirty="0">
                <a:solidFill>
                  <a:srgbClr val="FF0000"/>
                </a:solidFill>
              </a:rPr>
              <a:t>19.9.0.151</a:t>
            </a:r>
            <a:r>
              <a:rPr lang="en-US" altLang="zh-CN" sz="1100" dirty="0">
                <a:solidFill>
                  <a:schemeClr val="tx1"/>
                </a:solidFill>
              </a:rPr>
              <a:t>:29418/manifest.git -b </a:t>
            </a:r>
            <a:r>
              <a:rPr lang="en-US" altLang="zh-CN" sz="1100" dirty="0" smtClean="0">
                <a:solidFill>
                  <a:schemeClr val="tx1"/>
                </a:solidFill>
              </a:rPr>
              <a:t>gionee_packages_apk_amigo_4.0   -m GBL7319_master.xml</a:t>
            </a:r>
          </a:p>
          <a:p>
            <a:pPr marL="0" indent="0">
              <a:buNone/>
            </a:pPr>
            <a:r>
              <a:rPr lang="zh-CN" altLang="en-US" sz="1100" dirty="0" smtClean="0">
                <a:solidFill>
                  <a:schemeClr val="tx1"/>
                </a:solidFill>
              </a:rPr>
              <a:t>说明：代码服务器上的清单库中会针对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gionee</a:t>
            </a:r>
            <a:r>
              <a:rPr lang="en-US" altLang="zh-CN" sz="1100" dirty="0" smtClean="0">
                <a:solidFill>
                  <a:schemeClr val="tx1"/>
                </a:solidFill>
              </a:rPr>
              <a:t>-package</a:t>
            </a:r>
            <a:r>
              <a:rPr lang="zh-CN" altLang="en-US" sz="1100" dirty="0" smtClean="0">
                <a:solidFill>
                  <a:schemeClr val="tx1"/>
                </a:solidFill>
              </a:rPr>
              <a:t>的版本建立对应的分支，如果当前用的</a:t>
            </a:r>
            <a:r>
              <a:rPr lang="en-US" altLang="zh-CN" sz="1100" dirty="0" err="1" smtClean="0">
                <a:solidFill>
                  <a:schemeClr val="tx1"/>
                </a:solidFill>
              </a:rPr>
              <a:t>gionee</a:t>
            </a:r>
            <a:r>
              <a:rPr lang="en-US" altLang="zh-CN" sz="1100" dirty="0" smtClean="0">
                <a:solidFill>
                  <a:schemeClr val="tx1"/>
                </a:solidFill>
              </a:rPr>
              <a:t>-package</a:t>
            </a:r>
            <a:r>
              <a:rPr lang="zh-CN" altLang="en-US" sz="1100" dirty="0" smtClean="0">
                <a:solidFill>
                  <a:schemeClr val="tx1"/>
                </a:solidFill>
              </a:rPr>
              <a:t>是</a:t>
            </a:r>
            <a:r>
              <a:rPr lang="en-US" altLang="zh-CN" sz="1100" dirty="0" smtClean="0">
                <a:solidFill>
                  <a:schemeClr val="tx1"/>
                </a:solidFill>
              </a:rPr>
              <a:t>4.0</a:t>
            </a:r>
            <a:r>
              <a:rPr lang="zh-CN" altLang="en-US" sz="1100" dirty="0" smtClean="0">
                <a:solidFill>
                  <a:schemeClr val="tx1"/>
                </a:solidFill>
              </a:rPr>
              <a:t>，就会在清单库中建立</a:t>
            </a:r>
            <a:r>
              <a:rPr lang="en-US" altLang="zh-CN" sz="1100" dirty="0" smtClean="0">
                <a:solidFill>
                  <a:schemeClr val="tx1"/>
                </a:solidFill>
              </a:rPr>
              <a:t>4.0</a:t>
            </a:r>
            <a:r>
              <a:rPr lang="zh-CN" altLang="en-US" sz="1100" dirty="0" smtClean="0">
                <a:solidFill>
                  <a:schemeClr val="tx1"/>
                </a:solidFill>
              </a:rPr>
              <a:t>的分支，如果后续新增</a:t>
            </a:r>
            <a:r>
              <a:rPr lang="en-US" altLang="zh-CN" sz="1100" dirty="0" smtClean="0">
                <a:solidFill>
                  <a:schemeClr val="tx1"/>
                </a:solidFill>
              </a:rPr>
              <a:t>gionee-package5.0</a:t>
            </a:r>
            <a:r>
              <a:rPr lang="zh-CN" altLang="en-US" sz="1100" dirty="0" smtClean="0">
                <a:solidFill>
                  <a:schemeClr val="tx1"/>
                </a:solidFill>
              </a:rPr>
              <a:t>，就会在清单库中建立</a:t>
            </a:r>
            <a:r>
              <a:rPr lang="en-US" altLang="zh-CN" sz="1100" dirty="0" smtClean="0">
                <a:solidFill>
                  <a:schemeClr val="tx1"/>
                </a:solidFill>
              </a:rPr>
              <a:t>5.0</a:t>
            </a:r>
            <a:r>
              <a:rPr lang="zh-CN" altLang="en-US" sz="1100" dirty="0" smtClean="0">
                <a:solidFill>
                  <a:schemeClr val="tx1"/>
                </a:solidFill>
              </a:rPr>
              <a:t>的分支</a:t>
            </a:r>
            <a:endParaRPr lang="en-US" altLang="zh-CN" sz="11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100" b="1" dirty="0" smtClean="0">
                <a:solidFill>
                  <a:srgbClr val="FF0000"/>
                </a:solidFill>
              </a:rPr>
              <a:t>3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）同步或者更新代码：</a:t>
            </a:r>
            <a:endParaRPr lang="en-US" altLang="zh-CN" sz="11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100" dirty="0" smtClean="0">
                <a:solidFill>
                  <a:schemeClr val="tx1"/>
                </a:solidFill>
              </a:rPr>
              <a:t>$repo_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100" dirty="0" smtClean="0">
                <a:solidFill>
                  <a:schemeClr val="tx1"/>
                </a:solidFill>
              </a:rPr>
              <a:t>  </a:t>
            </a:r>
            <a:r>
              <a:rPr lang="en-US" altLang="zh-CN" sz="1100" dirty="0">
                <a:solidFill>
                  <a:schemeClr val="tx1"/>
                </a:solidFill>
              </a:rPr>
              <a:t>sync 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100" b="1" dirty="0">
                <a:solidFill>
                  <a:srgbClr val="FF0000"/>
                </a:solidFill>
              </a:rPr>
              <a:t>红色标记的字体要根据实际情况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替换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,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100" b="1" dirty="0">
                <a:solidFill>
                  <a:srgbClr val="FF0000"/>
                </a:solidFill>
              </a:rPr>
              <a:t>强调一下：不要在</a:t>
            </a:r>
            <a:r>
              <a:rPr lang="en-US" altLang="zh-CN" sz="1100" b="1" dirty="0" smtClean="0">
                <a:solidFill>
                  <a:srgbClr val="FF0000"/>
                </a:solidFill>
              </a:rPr>
              <a:t>19.9.0.151/gionee_packages_apk_amigo_4.0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目录</a:t>
            </a:r>
            <a:r>
              <a:rPr lang="zh-CN" altLang="en-US" sz="1100" b="1" dirty="0">
                <a:solidFill>
                  <a:srgbClr val="FF0000"/>
                </a:solidFill>
              </a:rPr>
              <a:t>下新建空目录通过</a:t>
            </a:r>
            <a:r>
              <a:rPr lang="en-US" altLang="zh-CN" sz="1100" b="1" dirty="0">
                <a:solidFill>
                  <a:srgbClr val="FF0000"/>
                </a:solidFill>
              </a:rPr>
              <a:t>repo</a:t>
            </a:r>
            <a:r>
              <a:rPr lang="zh-CN" altLang="en-US" sz="1100" b="1" dirty="0">
                <a:solidFill>
                  <a:srgbClr val="FF0000"/>
                </a:solidFill>
              </a:rPr>
              <a:t>命令下载其他的代码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	</a:t>
            </a:r>
            <a:endParaRPr lang="en-US" altLang="zh-CN" sz="1100" dirty="0" smtClean="0"/>
          </a:p>
        </p:txBody>
      </p:sp>
    </p:spTree>
    <p:extLst>
      <p:ext uri="{BB962C8B-B14F-4D97-AF65-F5344CB8AC3E}">
        <p14:creationId xmlns:p14="http://schemas.microsoft.com/office/powerpoint/2010/main" val="417299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229600" cy="648072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七、</a:t>
            </a:r>
            <a:r>
              <a:rPr lang="zh-CN" altLang="zh-CN" sz="3200" dirty="0" smtClean="0">
                <a:effectLst/>
              </a:rPr>
              <a:t>使用</a:t>
            </a:r>
            <a:r>
              <a:rPr lang="en-US" altLang="zh-CN" sz="3200" dirty="0">
                <a:effectLst/>
              </a:rPr>
              <a:t>repo</a:t>
            </a:r>
            <a:r>
              <a:rPr lang="zh-CN" altLang="zh-CN" sz="3200" dirty="0">
                <a:effectLst/>
              </a:rPr>
              <a:t>工具</a:t>
            </a:r>
            <a:r>
              <a:rPr lang="zh-CN" altLang="zh-CN" sz="3200" dirty="0" smtClean="0">
                <a:effectLst/>
              </a:rPr>
              <a:t>下载</a:t>
            </a:r>
            <a:r>
              <a:rPr lang="en-US" altLang="zh-CN" sz="3200" dirty="0" err="1" smtClean="0">
                <a:effectLst/>
              </a:rPr>
              <a:t>gionee</a:t>
            </a:r>
            <a:r>
              <a:rPr lang="en-US" altLang="zh-CN" sz="3200" dirty="0" smtClean="0">
                <a:effectLst/>
              </a:rPr>
              <a:t>-package</a:t>
            </a:r>
            <a:r>
              <a:rPr lang="zh-CN" altLang="zh-CN" sz="3200" dirty="0" smtClean="0">
                <a:effectLst/>
              </a:rPr>
              <a:t>代码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92696"/>
            <a:ext cx="8640960" cy="58326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600" b="1" dirty="0" smtClean="0">
                <a:solidFill>
                  <a:srgbClr val="FF0000"/>
                </a:solidFill>
              </a:rPr>
              <a:t>3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）</a:t>
            </a:r>
            <a:r>
              <a:rPr lang="zh-CN" altLang="en-US" sz="1600" dirty="0">
                <a:solidFill>
                  <a:schemeClr val="tx1"/>
                </a:solidFill>
              </a:rPr>
              <a:t>同步代码或者更新代码到本地之后，如何查看本地子库有哪些？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</a:t>
            </a:r>
            <a:r>
              <a:rPr lang="en-US" altLang="zh-CN" sz="1600" dirty="0" smtClean="0"/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cd </a:t>
            </a:r>
            <a:r>
              <a:rPr lang="en-US" altLang="zh-CN" sz="1600" dirty="0" smtClean="0">
                <a:solidFill>
                  <a:schemeClr val="tx1"/>
                </a:solidFill>
              </a:rPr>
              <a:t>19.9.0.151/gionee_packages_apk_amigo_4.0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ls</a:t>
            </a:r>
            <a:r>
              <a:rPr lang="en-US" altLang="zh-CN" sz="1600" dirty="0" smtClean="0">
                <a:solidFill>
                  <a:schemeClr val="tx1"/>
                </a:solidFill>
              </a:rPr>
              <a:t>  -la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$cat .repo/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project.list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en-US" altLang="zh-CN" sz="1100" dirty="0"/>
              <a:t>	</a:t>
            </a:r>
            <a:endParaRPr lang="en-US" altLang="zh-CN" sz="1100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636912"/>
            <a:ext cx="66484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601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784976" cy="43204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七、如何修改，提交，</a:t>
            </a:r>
            <a:r>
              <a:rPr lang="zh-CN" altLang="en-US" sz="3200" dirty="0">
                <a:effectLst/>
              </a:rPr>
              <a:t>上</a:t>
            </a:r>
            <a:r>
              <a:rPr lang="zh-CN" altLang="en-US" sz="3200" dirty="0" smtClean="0">
                <a:effectLst/>
              </a:rPr>
              <a:t>传</a:t>
            </a:r>
            <a:r>
              <a:rPr lang="en-US" altLang="zh-CN" sz="3200" dirty="0" err="1">
                <a:effectLst/>
              </a:rPr>
              <a:t>gionee</a:t>
            </a:r>
            <a:r>
              <a:rPr lang="en-US" altLang="zh-CN" sz="3200" dirty="0">
                <a:effectLst/>
              </a:rPr>
              <a:t>-package</a:t>
            </a:r>
            <a:r>
              <a:rPr lang="zh-CN" altLang="zh-CN" sz="3200" dirty="0" smtClean="0">
                <a:effectLst/>
              </a:rPr>
              <a:t>代码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548680"/>
            <a:ext cx="8219256" cy="59046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3.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代码下载之后，首先在本地代码库中建立本地分支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$cd 19.9.0.151/gionee_packages_apk_amigo_4.0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$repo_19.9.0.151 start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master</a:t>
            </a:r>
            <a:r>
              <a:rPr lang="en-US" altLang="zh-CN" sz="1600" dirty="0" smtClean="0">
                <a:solidFill>
                  <a:schemeClr val="tx1"/>
                </a:solidFill>
              </a:rPr>
              <a:t>  --all</a:t>
            </a: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本地分支的名称最好</a:t>
            </a:r>
            <a:r>
              <a:rPr lang="zh-CN" altLang="en-US" sz="1600" b="1" dirty="0">
                <a:solidFill>
                  <a:srgbClr val="FF0000"/>
                </a:solidFill>
              </a:rPr>
              <a:t>与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步骤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2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中下载的分支名称保持一致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4.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拷贝钩子脚本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commit-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msg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到本地每个子项目库中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forall</a:t>
            </a:r>
            <a:r>
              <a:rPr lang="en-US" altLang="zh-CN" sz="1600" dirty="0" smtClean="0">
                <a:solidFill>
                  <a:schemeClr val="tx1"/>
                </a:solidFill>
              </a:rPr>
              <a:t>  -c  “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scp</a:t>
            </a:r>
            <a:r>
              <a:rPr lang="en-US" altLang="zh-CN" sz="1600" dirty="0" smtClean="0">
                <a:solidFill>
                  <a:schemeClr val="tx1"/>
                </a:solidFill>
              </a:rPr>
              <a:t>  -p  -P  29418 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gerritaccount</a:t>
            </a:r>
            <a:r>
              <a:rPr lang="en-US" altLang="zh-CN" sz="1600" dirty="0" smtClean="0">
                <a:solidFill>
                  <a:schemeClr val="tx1"/>
                </a:solidFill>
              </a:rPr>
              <a:t>@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:hooks/commit-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msg</a:t>
            </a:r>
            <a:r>
              <a:rPr lang="en-US" altLang="zh-CN" sz="1600" dirty="0" smtClean="0">
                <a:solidFill>
                  <a:schemeClr val="tx1"/>
                </a:solidFill>
              </a:rPr>
              <a:t>  .git/hooks/”</a:t>
            </a: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注意：红色标志的字体请根据实际情况替换</a:t>
            </a:r>
            <a:r>
              <a:rPr lang="en-US" altLang="zh-CN" sz="1600" b="1" dirty="0">
                <a:solidFill>
                  <a:srgbClr val="FF0000"/>
                </a:solidFill>
              </a:rPr>
              <a:t>, </a:t>
            </a:r>
            <a:r>
              <a:rPr lang="en-US" altLang="zh-CN" sz="1600" b="1" dirty="0" err="1">
                <a:solidFill>
                  <a:srgbClr val="FF0000"/>
                </a:solidFill>
              </a:rPr>
              <a:t>gerrit_account</a:t>
            </a:r>
            <a:r>
              <a:rPr lang="en-US" altLang="zh-CN" sz="1600" b="1" dirty="0">
                <a:solidFill>
                  <a:srgbClr val="FF0000"/>
                </a:solidFill>
              </a:rPr>
              <a:t> </a:t>
            </a:r>
            <a:r>
              <a:rPr lang="zh-CN" altLang="zh-CN" sz="1600" b="1" dirty="0">
                <a:solidFill>
                  <a:srgbClr val="FF0000"/>
                </a:solidFill>
              </a:rPr>
              <a:t>用个人的</a:t>
            </a:r>
            <a:r>
              <a:rPr lang="en-US" altLang="zh-CN" sz="1600" b="1" dirty="0" err="1">
                <a:solidFill>
                  <a:srgbClr val="FF0000"/>
                </a:solidFill>
              </a:rPr>
              <a:t>git</a:t>
            </a:r>
            <a:r>
              <a:rPr lang="zh-CN" altLang="zh-CN" sz="1600" b="1" dirty="0">
                <a:solidFill>
                  <a:srgbClr val="FF0000"/>
                </a:solidFill>
              </a:rPr>
              <a:t>账号替换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6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	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91311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修改</a:t>
            </a:r>
            <a:r>
              <a:rPr lang="en-US" altLang="zh-CN" sz="3200" dirty="0" err="1" smtClean="0"/>
              <a:t>git</a:t>
            </a:r>
            <a:r>
              <a:rPr lang="zh-CN" altLang="en-US" sz="3200" dirty="0" smtClean="0"/>
              <a:t>密码的方法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544616"/>
          </a:xfrm>
        </p:spPr>
        <p:txBody>
          <a:bodyPr>
            <a:normAutofit/>
          </a:bodyPr>
          <a:lstStyle/>
          <a:p>
            <a:r>
              <a:rPr lang="en-US" altLang="zh-CN" sz="1600" b="1" dirty="0" smtClean="0"/>
              <a:t>1.</a:t>
            </a:r>
            <a:r>
              <a:rPr lang="zh-CN" altLang="en-US" sz="1600" b="1" dirty="0" smtClean="0"/>
              <a:t>修改</a:t>
            </a:r>
            <a:r>
              <a:rPr lang="en-US" altLang="zh-CN" sz="1600" b="1" dirty="0" err="1" smtClean="0"/>
              <a:t>git</a:t>
            </a:r>
            <a:r>
              <a:rPr lang="zh-CN" altLang="en-US" sz="1600" b="1" dirty="0" smtClean="0"/>
              <a:t>账号</a:t>
            </a:r>
            <a:r>
              <a:rPr lang="zh-CN" altLang="en-US" sz="1600" b="1" dirty="0"/>
              <a:t>密码的方法：</a:t>
            </a:r>
            <a:endParaRPr lang="en-US" altLang="zh-CN" sz="1600" b="1" dirty="0"/>
          </a:p>
          <a:p>
            <a:r>
              <a:rPr lang="en-US" altLang="zh-CN" sz="1600" dirty="0">
                <a:hlinkClick r:id="rId2"/>
              </a:rPr>
              <a:t>http://19.9.0.147/iisadmpwd</a:t>
            </a:r>
            <a:r>
              <a:rPr lang="en-US" altLang="zh-CN" sz="1600" dirty="0" smtClean="0">
                <a:hlinkClick r:id="rId2"/>
              </a:rPr>
              <a:t>/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en-US" altLang="zh-CN" sz="1600" b="1" dirty="0" smtClean="0"/>
              <a:t>2.</a:t>
            </a:r>
            <a:r>
              <a:rPr lang="zh-CN" altLang="en-US" sz="1600" b="1" dirty="0" smtClean="0"/>
              <a:t>新密码规范要求：</a:t>
            </a:r>
            <a:endParaRPr lang="en-US" altLang="zh-CN" sz="1600" b="1" dirty="0" smtClean="0"/>
          </a:p>
          <a:p>
            <a:r>
              <a:rPr lang="zh-CN" altLang="en-US" sz="1600" b="1" dirty="0" smtClean="0"/>
              <a:t>密码复杂度要求</a:t>
            </a:r>
            <a:r>
              <a:rPr lang="en-US" altLang="zh-CN" sz="1600" b="1" dirty="0" smtClean="0"/>
              <a:t>:</a:t>
            </a:r>
          </a:p>
          <a:p>
            <a:r>
              <a:rPr lang="en-US" altLang="zh-CN" sz="1600" b="1" dirty="0"/>
              <a:t> </a:t>
            </a:r>
            <a:r>
              <a:rPr lang="en-US" altLang="zh-CN" sz="1600" b="1" dirty="0" smtClean="0"/>
              <a:t>    1)</a:t>
            </a:r>
            <a:r>
              <a:rPr lang="zh-CN" altLang="en-US" sz="1600" dirty="0" smtClean="0"/>
              <a:t>不能</a:t>
            </a:r>
            <a:r>
              <a:rPr lang="zh-CN" altLang="en-US" sz="1600" dirty="0"/>
              <a:t>包含用户的帐户名，不能包含用户姓名中超过两个连续字符的部分</a:t>
            </a:r>
            <a:br>
              <a:rPr lang="zh-CN" altLang="en-US" sz="1600" dirty="0"/>
            </a:br>
            <a:r>
              <a:rPr lang="zh-CN" altLang="en-US" sz="1600" dirty="0" smtClean="0"/>
              <a:t>     </a:t>
            </a:r>
            <a:r>
              <a:rPr lang="en-US" altLang="zh-CN" sz="1600" dirty="0" smtClean="0"/>
              <a:t>2)</a:t>
            </a:r>
            <a:r>
              <a:rPr lang="zh-CN" altLang="en-US" sz="1600" dirty="0" smtClean="0"/>
              <a:t>至少</a:t>
            </a:r>
            <a:r>
              <a:rPr lang="zh-CN" altLang="en-US" sz="1600" dirty="0"/>
              <a:t>有</a:t>
            </a:r>
            <a:r>
              <a:rPr lang="en-US" altLang="zh-CN" sz="1600" dirty="0"/>
              <a:t>7</a:t>
            </a:r>
            <a:r>
              <a:rPr lang="zh-CN" altLang="en-US" sz="1600" dirty="0"/>
              <a:t>个字符长</a:t>
            </a:r>
            <a:br>
              <a:rPr lang="zh-CN" altLang="en-US" sz="1600" dirty="0"/>
            </a:br>
            <a:r>
              <a:rPr lang="zh-CN" altLang="en-US" sz="1600" dirty="0" smtClean="0"/>
              <a:t>    </a:t>
            </a:r>
            <a:r>
              <a:rPr lang="en-US" altLang="zh-CN" sz="1600" dirty="0" smtClean="0"/>
              <a:t>3)</a:t>
            </a:r>
            <a:r>
              <a:rPr lang="zh-CN" altLang="en-US" sz="1600" dirty="0" smtClean="0"/>
              <a:t> 包含</a:t>
            </a:r>
            <a:r>
              <a:rPr lang="zh-CN" altLang="en-US" sz="1600" dirty="0"/>
              <a:t>以下四类字符中的三类字符</a:t>
            </a:r>
            <a:r>
              <a:rPr lang="en-US" altLang="zh-CN" sz="1600" dirty="0"/>
              <a:t>:</a:t>
            </a:r>
            <a:br>
              <a:rPr lang="en-US" altLang="zh-CN" sz="1600" dirty="0"/>
            </a:br>
            <a:r>
              <a:rPr lang="en-US" altLang="zh-CN" sz="1600" dirty="0" smtClean="0"/>
              <a:t>        a)</a:t>
            </a:r>
            <a:r>
              <a:rPr lang="zh-CN" altLang="en-US" sz="1600" dirty="0" smtClean="0"/>
              <a:t>英文</a:t>
            </a:r>
            <a:r>
              <a:rPr lang="zh-CN" altLang="en-US" sz="1600" dirty="0"/>
              <a:t>大写字母</a:t>
            </a:r>
            <a:r>
              <a:rPr lang="en-US" altLang="zh-CN" sz="1600" dirty="0"/>
              <a:t>(A </a:t>
            </a:r>
            <a:r>
              <a:rPr lang="zh-CN" altLang="en-US" sz="1600" dirty="0"/>
              <a:t>到 </a:t>
            </a:r>
            <a:r>
              <a:rPr lang="en-US" altLang="zh-CN" sz="1600" dirty="0"/>
              <a:t>Z)</a:t>
            </a:r>
            <a:br>
              <a:rPr lang="en-US" altLang="zh-CN" sz="1600" dirty="0"/>
            </a:br>
            <a:r>
              <a:rPr lang="en-US" altLang="zh-CN" sz="1600" dirty="0" smtClean="0"/>
              <a:t>        b)</a:t>
            </a:r>
            <a:r>
              <a:rPr lang="zh-CN" altLang="en-US" sz="1600" dirty="0" smtClean="0"/>
              <a:t>英文</a:t>
            </a:r>
            <a:r>
              <a:rPr lang="zh-CN" altLang="en-US" sz="1600" dirty="0"/>
              <a:t>小写字母</a:t>
            </a:r>
            <a:r>
              <a:rPr lang="en-US" altLang="zh-CN" sz="1600" dirty="0"/>
              <a:t>(a </a:t>
            </a:r>
            <a:r>
              <a:rPr lang="zh-CN" altLang="en-US" sz="1600" dirty="0"/>
              <a:t>到 </a:t>
            </a:r>
            <a:r>
              <a:rPr lang="en-US" altLang="zh-CN" sz="1600" dirty="0"/>
              <a:t>z)</a:t>
            </a:r>
            <a:br>
              <a:rPr lang="en-US" altLang="zh-CN" sz="1600" dirty="0"/>
            </a:br>
            <a:r>
              <a:rPr lang="en-US" altLang="zh-CN" sz="1600" dirty="0" smtClean="0"/>
              <a:t>       c)10</a:t>
            </a:r>
            <a:r>
              <a:rPr lang="en-US" altLang="zh-CN" sz="1600" dirty="0"/>
              <a:t> </a:t>
            </a:r>
            <a:r>
              <a:rPr lang="zh-CN" altLang="en-US" sz="1600" dirty="0"/>
              <a:t>个基本数字</a:t>
            </a:r>
            <a:r>
              <a:rPr lang="en-US" altLang="zh-CN" sz="1600" dirty="0"/>
              <a:t>(0 </a:t>
            </a:r>
            <a:r>
              <a:rPr lang="zh-CN" altLang="en-US" sz="1600" dirty="0"/>
              <a:t>到 </a:t>
            </a:r>
            <a:r>
              <a:rPr lang="en-US" altLang="zh-CN" sz="1600" dirty="0"/>
              <a:t>9)</a:t>
            </a:r>
            <a:br>
              <a:rPr lang="en-US" altLang="zh-CN" sz="1600" dirty="0"/>
            </a:br>
            <a:r>
              <a:rPr lang="en-US" altLang="zh-CN" sz="1600" dirty="0" smtClean="0"/>
              <a:t>        d)</a:t>
            </a:r>
            <a:r>
              <a:rPr lang="zh-CN" altLang="en-US" sz="1600" dirty="0" smtClean="0"/>
              <a:t>非</a:t>
            </a:r>
            <a:r>
              <a:rPr lang="zh-CN" altLang="en-US" sz="1600" dirty="0"/>
              <a:t>字母字符</a:t>
            </a:r>
            <a:r>
              <a:rPr lang="en-US" altLang="zh-CN" sz="1600" dirty="0"/>
              <a:t>(</a:t>
            </a:r>
            <a:r>
              <a:rPr lang="zh-CN" altLang="en-US" sz="1600" dirty="0"/>
              <a:t>例如 </a:t>
            </a:r>
            <a:r>
              <a:rPr lang="en-US" altLang="zh-CN" sz="1600" dirty="0"/>
              <a:t>!</a:t>
            </a:r>
            <a:r>
              <a:rPr lang="zh-CN" altLang="en-US" sz="1600" dirty="0"/>
              <a:t>、</a:t>
            </a:r>
            <a:r>
              <a:rPr lang="en-US" altLang="zh-CN" sz="1600" dirty="0"/>
              <a:t>$</a:t>
            </a:r>
            <a:r>
              <a:rPr lang="zh-CN" altLang="en-US" sz="1600" dirty="0"/>
              <a:t>、</a:t>
            </a:r>
            <a:r>
              <a:rPr lang="en-US" altLang="zh-CN" sz="1600" dirty="0"/>
              <a:t>#</a:t>
            </a:r>
            <a:r>
              <a:rPr lang="zh-CN" altLang="en-US" sz="1600" dirty="0"/>
              <a:t>、</a:t>
            </a:r>
            <a:r>
              <a:rPr lang="en-US" altLang="zh-CN" sz="1600" dirty="0"/>
              <a:t>%)</a:t>
            </a:r>
            <a:r>
              <a:rPr lang="en-US" altLang="zh-CN" sz="1400" dirty="0"/>
              <a:t/>
            </a:r>
            <a:br>
              <a:rPr lang="en-US" altLang="zh-CN" sz="1400" dirty="0"/>
            </a:br>
            <a:r>
              <a:rPr lang="en-US" altLang="zh-CN" sz="1400" dirty="0" smtClean="0"/>
              <a:t>   </a:t>
            </a:r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496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16632"/>
            <a:ext cx="8496944" cy="43204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effectLst/>
              </a:rPr>
              <a:t>七、如何修改，提交，</a:t>
            </a:r>
            <a:r>
              <a:rPr lang="zh-CN" altLang="en-US" sz="3200" dirty="0">
                <a:effectLst/>
              </a:rPr>
              <a:t>上</a:t>
            </a:r>
            <a:r>
              <a:rPr lang="zh-CN" altLang="en-US" sz="3200" dirty="0" smtClean="0">
                <a:effectLst/>
              </a:rPr>
              <a:t>传</a:t>
            </a:r>
            <a:r>
              <a:rPr lang="en-US" altLang="zh-CN" sz="3200" dirty="0" err="1">
                <a:effectLst/>
              </a:rPr>
              <a:t>gionee</a:t>
            </a:r>
            <a:r>
              <a:rPr lang="en-US" altLang="zh-CN" sz="3200" dirty="0">
                <a:effectLst/>
              </a:rPr>
              <a:t>-package</a:t>
            </a:r>
            <a:r>
              <a:rPr lang="zh-CN" altLang="zh-CN" sz="3200" dirty="0" smtClean="0">
                <a:effectLst/>
              </a:rPr>
              <a:t>代码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476672"/>
            <a:ext cx="8219256" cy="5904656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5.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修改，提交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注意如果是删除文件或者目录，请使用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git 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rm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  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命令，不要使用系统删除命令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1)</a:t>
            </a:r>
            <a:r>
              <a:rPr lang="zh-CN" altLang="en-US" sz="1600" dirty="0" smtClean="0">
                <a:solidFill>
                  <a:schemeClr val="tx1"/>
                </a:solidFill>
              </a:rPr>
              <a:t>查看状态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forall</a:t>
            </a:r>
            <a:r>
              <a:rPr lang="en-US" altLang="zh-CN" sz="1600" dirty="0" smtClean="0">
                <a:solidFill>
                  <a:schemeClr val="tx1"/>
                </a:solidFill>
              </a:rPr>
              <a:t>  -c  “git  status” </a:t>
            </a:r>
          </a:p>
          <a:p>
            <a:pPr marL="0" indent="0">
              <a:buNone/>
            </a:pPr>
            <a:r>
              <a:rPr lang="zh-CN" altLang="en-US" sz="1600" dirty="0" smtClean="0">
                <a:solidFill>
                  <a:schemeClr val="tx1"/>
                </a:solidFill>
              </a:rPr>
              <a:t>这条命令可以查看各个子库中改动的文件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2)$repo_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forall</a:t>
            </a:r>
            <a:r>
              <a:rPr lang="en-US" altLang="zh-CN" sz="1600" dirty="0" smtClean="0">
                <a:solidFill>
                  <a:schemeClr val="tx1"/>
                </a:solidFill>
              </a:rPr>
              <a:t>  -c “git add . </a:t>
            </a:r>
            <a:r>
              <a:rPr lang="zh-CN" altLang="en-US" sz="1600" dirty="0" smtClean="0">
                <a:solidFill>
                  <a:schemeClr val="tx1"/>
                </a:solidFill>
              </a:rPr>
              <a:t>”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在执行上面这条命令的时候，确保所有修改的文件都是需要提交的文件，如果不是，分别到各个子库目录下添加文件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$cd project/GBL7319 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$git  add   file1 file2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$cd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mtk</a:t>
            </a:r>
            <a:r>
              <a:rPr lang="en-US" altLang="zh-CN" sz="1600" dirty="0" smtClean="0">
                <a:solidFill>
                  <a:schemeClr val="tx1"/>
                </a:solidFill>
              </a:rPr>
              <a:t>/packages_6.0 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$git add file3  file4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3)</a:t>
            </a:r>
            <a:r>
              <a:rPr lang="zh-CN" altLang="en-US" sz="1600" dirty="0" smtClean="0">
                <a:solidFill>
                  <a:schemeClr val="tx1"/>
                </a:solidFill>
              </a:rPr>
              <a:t>将修改提交到本地代码库中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forall</a:t>
            </a:r>
            <a:r>
              <a:rPr lang="en-US" altLang="zh-CN" sz="1600" dirty="0" smtClean="0">
                <a:solidFill>
                  <a:schemeClr val="tx1"/>
                </a:solidFill>
              </a:rPr>
              <a:t>  -c  “ git commit -m  “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CRxxxxxx</a:t>
            </a:r>
            <a:r>
              <a:rPr lang="en-US" altLang="zh-CN" sz="1600" dirty="0" smtClean="0">
                <a:solidFill>
                  <a:schemeClr val="tx1"/>
                </a:solidFill>
              </a:rPr>
              <a:t>   </a:t>
            </a:r>
            <a:r>
              <a:rPr lang="zh-CN" altLang="en-US" sz="1600" dirty="0" smtClean="0">
                <a:solidFill>
                  <a:schemeClr val="tx1"/>
                </a:solidFill>
              </a:rPr>
              <a:t>描述：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xxxx</a:t>
            </a:r>
            <a:r>
              <a:rPr lang="en-US" altLang="zh-CN" sz="1600" dirty="0" smtClean="0">
                <a:solidFill>
                  <a:schemeClr val="tx1"/>
                </a:solidFill>
              </a:rPr>
              <a:t>” </a:t>
            </a:r>
            <a:r>
              <a:rPr lang="zh-CN" altLang="en-US" sz="1600" dirty="0" smtClean="0">
                <a:solidFill>
                  <a:schemeClr val="tx1"/>
                </a:solidFill>
              </a:rPr>
              <a:t>”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6.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推送修改到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Gerrit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</a:t>
            </a:r>
            <a:r>
              <a:rPr lang="zh-CN" altLang="en-US" sz="1600" b="1" dirty="0" smtClean="0">
                <a:solidFill>
                  <a:schemeClr val="tx1"/>
                </a:solidFill>
              </a:rPr>
              <a:t>代码走查页面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$cd   </a:t>
            </a:r>
            <a:r>
              <a:rPr lang="en-US" altLang="zh-CN" sz="1600" dirty="0">
                <a:solidFill>
                  <a:schemeClr val="tx1"/>
                </a:solidFill>
              </a:rPr>
              <a:t>19.9.0.151/gionee_packages_apk_amigo_4.0</a:t>
            </a:r>
          </a:p>
          <a:p>
            <a:pPr marL="0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$repo_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19.9.0.151</a:t>
            </a:r>
            <a:r>
              <a:rPr lang="en-US" altLang="zh-CN" sz="1600" dirty="0" smtClean="0">
                <a:solidFill>
                  <a:schemeClr val="tx1"/>
                </a:solidFill>
              </a:rPr>
              <a:t>  upload  </a:t>
            </a:r>
            <a:r>
              <a:rPr lang="zh-CN" altLang="en-US" sz="1600" dirty="0" smtClean="0">
                <a:solidFill>
                  <a:schemeClr val="tx1"/>
                </a:solidFill>
              </a:rPr>
              <a:t>或者执行下面的命令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$git push  origin  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local_branchname</a:t>
            </a:r>
            <a:r>
              <a:rPr lang="en-US" altLang="zh-CN" sz="1600" dirty="0" err="1" smtClean="0">
                <a:solidFill>
                  <a:schemeClr val="tx1"/>
                </a:solidFill>
              </a:rPr>
              <a:t>:refs</a:t>
            </a:r>
            <a:r>
              <a:rPr lang="en-US" altLang="zh-CN" sz="1600" dirty="0" smtClean="0">
                <a:solidFill>
                  <a:schemeClr val="tx1"/>
                </a:solidFill>
              </a:rPr>
              <a:t>/for/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remote_branchname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注意：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local_branchname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通过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git branch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查看，</a:t>
            </a:r>
            <a:r>
              <a:rPr lang="en-US" altLang="zh-CN" sz="1600" b="1" dirty="0" err="1" smtClean="0">
                <a:solidFill>
                  <a:srgbClr val="FF0000"/>
                </a:solidFill>
              </a:rPr>
              <a:t>remote_branchname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可以通过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git branch –r 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查看，下面的命令可以显示当前代码库的当前分支名称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$git  branch </a:t>
            </a:r>
            <a:r>
              <a:rPr lang="zh-CN" altLang="en-US" sz="1600" dirty="0" smtClean="0">
                <a:solidFill>
                  <a:schemeClr val="tx1"/>
                </a:solidFill>
              </a:rPr>
              <a:t>查看本地库的当前分支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sz="1600" b="1" dirty="0" smtClean="0">
                <a:solidFill>
                  <a:srgbClr val="FF0000"/>
                </a:solidFill>
              </a:rPr>
              <a:t>master   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$git  branch –r  </a:t>
            </a:r>
            <a:r>
              <a:rPr lang="zh-CN" altLang="en-US" sz="1600" dirty="0" smtClean="0">
                <a:solidFill>
                  <a:schemeClr val="tx1"/>
                </a:solidFill>
              </a:rPr>
              <a:t>查看远程库的分支名称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origin/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master</a:t>
            </a:r>
          </a:p>
          <a:p>
            <a:pPr marL="0" indent="0">
              <a:buNone/>
            </a:pPr>
            <a:r>
              <a:rPr lang="en-US" altLang="zh-CN" sz="1600" b="1" dirty="0" smtClean="0">
                <a:solidFill>
                  <a:schemeClr val="tx1"/>
                </a:solidFill>
              </a:rPr>
              <a:t>7.</a:t>
            </a:r>
            <a:r>
              <a:rPr lang="zh-CN" altLang="zh-CN" sz="1600" b="1" dirty="0" smtClean="0">
                <a:solidFill>
                  <a:schemeClr val="tx1"/>
                </a:solidFill>
              </a:rPr>
              <a:t>代码提交者登录到</a:t>
            </a:r>
            <a:r>
              <a:rPr lang="en-US" altLang="zh-CN" sz="1600" b="1" dirty="0" err="1" smtClean="0">
                <a:solidFill>
                  <a:schemeClr val="tx1"/>
                </a:solidFill>
              </a:rPr>
              <a:t>gerrit</a:t>
            </a:r>
            <a:r>
              <a:rPr lang="en-US" altLang="zh-CN" sz="1600" b="1" dirty="0" smtClean="0">
                <a:solidFill>
                  <a:schemeClr val="tx1"/>
                </a:solidFill>
              </a:rPr>
              <a:t> web</a:t>
            </a:r>
            <a:r>
              <a:rPr lang="zh-CN" altLang="zh-CN" sz="1600" b="1" dirty="0" smtClean="0">
                <a:solidFill>
                  <a:schemeClr val="tx1"/>
                </a:solidFill>
              </a:rPr>
              <a:t>页面，在走查单中添加走查人员名单</a:t>
            </a:r>
            <a:endParaRPr lang="en-US" altLang="zh-CN" sz="16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600" dirty="0"/>
              <a:t>	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0832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926" y="0"/>
            <a:ext cx="8229600" cy="620688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八、</a:t>
            </a:r>
            <a:r>
              <a:rPr lang="en-US" altLang="zh-CN" sz="3200" dirty="0" smtClean="0"/>
              <a:t>APK</a:t>
            </a:r>
            <a:r>
              <a:rPr lang="zh-CN" altLang="en-US" sz="3200" dirty="0" smtClean="0"/>
              <a:t>代码下载及上传（国内</a:t>
            </a:r>
            <a:r>
              <a:rPr lang="en-US" altLang="zh-CN" sz="3200" dirty="0" smtClean="0"/>
              <a:t>)</a:t>
            </a:r>
            <a:endParaRPr lang="zh-CN" altLang="zh-CN" sz="3200" dirty="0"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19256" cy="5976664"/>
          </a:xfrm>
        </p:spPr>
        <p:txBody>
          <a:bodyPr>
            <a:normAutofit/>
          </a:bodyPr>
          <a:lstStyle/>
          <a:p>
            <a:pPr>
              <a:lnSpc>
                <a:spcPct val="300000"/>
              </a:lnSpc>
            </a:pPr>
            <a:r>
              <a:rPr lang="zh-CN" altLang="en-US" sz="1400" b="1" dirty="0" smtClean="0">
                <a:solidFill>
                  <a:schemeClr val="tx1"/>
                </a:solidFill>
              </a:rPr>
              <a:t>国内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APK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代码比较简单，在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git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服务器上以单个代码库来管理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r>
              <a:rPr lang="zh-CN" altLang="en-US" sz="1400" b="1" dirty="0">
                <a:solidFill>
                  <a:schemeClr val="tx1"/>
                </a:solidFill>
              </a:rPr>
              <a:t>用</a:t>
            </a:r>
            <a:r>
              <a:rPr lang="en-US" altLang="zh-CN" sz="1400" b="1" dirty="0">
                <a:solidFill>
                  <a:schemeClr val="tx1"/>
                </a:solidFill>
              </a:rPr>
              <a:t>git</a:t>
            </a:r>
            <a:r>
              <a:rPr lang="zh-CN" altLang="en-US" sz="1400" b="1" dirty="0">
                <a:solidFill>
                  <a:schemeClr val="tx1"/>
                </a:solidFill>
              </a:rPr>
              <a:t>命令如何下载代码：</a:t>
            </a:r>
            <a:endParaRPr lang="en-US" altLang="zh-CN" sz="1400" b="1" dirty="0">
              <a:solidFill>
                <a:schemeClr val="tx1"/>
              </a:solidFill>
            </a:endParaRPr>
          </a:p>
          <a:p>
            <a:r>
              <a:rPr lang="zh-CN" altLang="zh-CN" sz="1400" b="1" dirty="0">
                <a:solidFill>
                  <a:schemeClr val="tx1"/>
                </a:solidFill>
              </a:rPr>
              <a:t>下载代码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 $cd   ~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 $git clone ssh://</a:t>
            </a:r>
            <a:r>
              <a:rPr lang="en-US" altLang="zh-CN" sz="1400" b="1" dirty="0">
                <a:solidFill>
                  <a:srgbClr val="FF0000"/>
                </a:solidFill>
              </a:rPr>
              <a:t>gerrit_account</a:t>
            </a:r>
            <a:r>
              <a:rPr lang="en-US" altLang="zh-CN" sz="1400" b="1" dirty="0">
                <a:solidFill>
                  <a:schemeClr val="tx1"/>
                </a:solidFill>
              </a:rPr>
              <a:t>@19.9.0.146:29418/ </a:t>
            </a:r>
            <a:r>
              <a:rPr lang="en-US" altLang="zh-CN" sz="1400" b="1" dirty="0" err="1">
                <a:solidFill>
                  <a:srgbClr val="FF0000"/>
                </a:solidFill>
              </a:rPr>
              <a:t>projectname</a:t>
            </a:r>
            <a:endParaRPr lang="zh-CN" altLang="zh-CN" sz="1400" b="1" dirty="0">
              <a:solidFill>
                <a:srgbClr val="FF0000"/>
              </a:solidFill>
            </a:endParaRPr>
          </a:p>
          <a:p>
            <a:r>
              <a:rPr lang="zh-CN" altLang="zh-CN" sz="1400" b="1" dirty="0">
                <a:solidFill>
                  <a:schemeClr val="tx1"/>
                </a:solidFill>
              </a:rPr>
              <a:t>注意：</a:t>
            </a:r>
            <a:r>
              <a:rPr lang="en-US" altLang="zh-CN" sz="1400" b="1" dirty="0" err="1">
                <a:solidFill>
                  <a:schemeClr val="tx1"/>
                </a:solidFill>
              </a:rPr>
              <a:t>projectname</a:t>
            </a:r>
            <a:r>
              <a:rPr lang="en-US" altLang="zh-CN" sz="1400" b="1" dirty="0">
                <a:solidFill>
                  <a:schemeClr val="tx1"/>
                </a:solidFill>
              </a:rPr>
              <a:t> </a:t>
            </a:r>
            <a:r>
              <a:rPr lang="zh-CN" altLang="zh-CN" sz="1400" b="1" dirty="0">
                <a:solidFill>
                  <a:schemeClr val="tx1"/>
                </a:solidFill>
              </a:rPr>
              <a:t>通过</a:t>
            </a:r>
            <a:r>
              <a:rPr lang="zh-CN" altLang="en-US" sz="1400" b="1" dirty="0">
                <a:solidFill>
                  <a:schemeClr val="tx1"/>
                </a:solidFill>
              </a:rPr>
              <a:t>登录</a:t>
            </a:r>
            <a:r>
              <a:rPr lang="en-US" altLang="zh-CN" sz="1400" b="1" dirty="0" err="1">
                <a:solidFill>
                  <a:schemeClr val="tx1"/>
                </a:solidFill>
              </a:rPr>
              <a:t>Gerrit</a:t>
            </a:r>
            <a:r>
              <a:rPr lang="en-US" altLang="zh-CN" sz="1400" b="1" dirty="0">
                <a:solidFill>
                  <a:schemeClr val="tx1"/>
                </a:solidFill>
              </a:rPr>
              <a:t> Web</a:t>
            </a:r>
            <a:r>
              <a:rPr lang="zh-CN" altLang="en-US" sz="1400" b="1" dirty="0">
                <a:solidFill>
                  <a:schemeClr val="tx1"/>
                </a:solidFill>
              </a:rPr>
              <a:t>查看</a:t>
            </a:r>
            <a:endParaRPr lang="en-US" altLang="zh-CN" sz="1400" b="1" dirty="0">
              <a:solidFill>
                <a:schemeClr val="tx1"/>
              </a:solidFill>
            </a:endParaRPr>
          </a:p>
          <a:p>
            <a:r>
              <a:rPr lang="en-US" altLang="zh-CN" sz="1400" b="1" dirty="0">
                <a:solidFill>
                  <a:schemeClr val="tx1"/>
                </a:solidFill>
              </a:rPr>
              <a:t>   </a:t>
            </a:r>
            <a:endParaRPr lang="zh-CN" altLang="zh-CN" sz="1400" dirty="0">
              <a:solidFill>
                <a:schemeClr val="tx1"/>
              </a:solidFill>
            </a:endParaRPr>
          </a:p>
          <a:p>
            <a:r>
              <a:rPr lang="en-US" altLang="zh-CN" sz="1400" b="1" dirty="0">
                <a:solidFill>
                  <a:schemeClr val="tx1"/>
                </a:solidFill>
              </a:rPr>
              <a:t>      </a:t>
            </a:r>
          </a:p>
          <a:p>
            <a:endParaRPr lang="en-US" altLang="zh-CN" sz="1400" b="1" dirty="0" smtClean="0">
              <a:solidFill>
                <a:schemeClr val="tx1"/>
              </a:solidFill>
            </a:endParaRPr>
          </a:p>
          <a:p>
            <a:endParaRPr lang="en-US" altLang="zh-CN" sz="1400" b="1" dirty="0" smtClean="0">
              <a:solidFill>
                <a:schemeClr val="tx1"/>
              </a:solidFill>
            </a:endParaRPr>
          </a:p>
          <a:p>
            <a:r>
              <a:rPr lang="zh-CN" altLang="zh-CN" sz="1400" b="1" dirty="0" smtClean="0">
                <a:solidFill>
                  <a:schemeClr val="tx1"/>
                </a:solidFill>
              </a:rPr>
              <a:t>从</a:t>
            </a:r>
            <a:r>
              <a:rPr lang="en-US" altLang="zh-CN" sz="1400" b="1" dirty="0" err="1">
                <a:solidFill>
                  <a:schemeClr val="tx1"/>
                </a:solidFill>
              </a:rPr>
              <a:t>gerrit</a:t>
            </a:r>
            <a:r>
              <a:rPr lang="zh-CN" altLang="zh-CN" sz="1400" b="1" dirty="0">
                <a:solidFill>
                  <a:schemeClr val="tx1"/>
                </a:solidFill>
              </a:rPr>
              <a:t>服务器拷贝钩子脚本到本地</a:t>
            </a:r>
            <a:r>
              <a:rPr lang="zh-CN" altLang="zh-CN" sz="1400" b="1" dirty="0" smtClean="0">
                <a:solidFill>
                  <a:schemeClr val="tx1"/>
                </a:solidFill>
              </a:rPr>
              <a:t>库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$cd  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projectname</a:t>
            </a:r>
            <a:endParaRPr lang="zh-CN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$</a:t>
            </a:r>
            <a:r>
              <a:rPr lang="en-US" altLang="zh-CN" sz="1400" b="1" dirty="0" err="1" smtClean="0">
                <a:solidFill>
                  <a:schemeClr val="tx1"/>
                </a:solidFill>
              </a:rPr>
              <a:t>scp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  -</a:t>
            </a:r>
            <a:r>
              <a:rPr lang="en-US" altLang="zh-CN" sz="1400" b="1" dirty="0">
                <a:solidFill>
                  <a:schemeClr val="tx1"/>
                </a:solidFill>
              </a:rPr>
              <a:t>p -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P </a:t>
            </a:r>
            <a:r>
              <a:rPr lang="en-US" altLang="zh-CN" sz="1400" b="1" dirty="0">
                <a:solidFill>
                  <a:schemeClr val="tx1"/>
                </a:solidFill>
              </a:rPr>
              <a:t>29418 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gerrit_account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@19.9.0.146:hooks/commit-</a:t>
            </a:r>
            <a:r>
              <a:rPr lang="en-US" altLang="zh-CN" sz="1400" b="1" dirty="0" err="1" smtClean="0">
                <a:solidFill>
                  <a:schemeClr val="tx1"/>
                </a:solidFill>
              </a:rPr>
              <a:t>msg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     ./git/hooks/</a:t>
            </a:r>
          </a:p>
          <a:p>
            <a:r>
              <a:rPr lang="en-US" altLang="zh-CN" sz="1400" b="1" dirty="0">
                <a:solidFill>
                  <a:srgbClr val="FF0000"/>
                </a:solidFill>
              </a:rPr>
              <a:t>$</a:t>
            </a:r>
            <a:r>
              <a:rPr lang="en-US" altLang="zh-CN" sz="1400" b="1" dirty="0" err="1">
                <a:solidFill>
                  <a:srgbClr val="FF0000"/>
                </a:solidFill>
              </a:rPr>
              <a:t>gerrit_account</a:t>
            </a:r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zh-CN" altLang="zh-CN" sz="1400" b="1" dirty="0">
                <a:solidFill>
                  <a:srgbClr val="FF0000"/>
                </a:solidFill>
              </a:rPr>
              <a:t>用个人的</a:t>
            </a:r>
            <a:r>
              <a:rPr lang="en-US" altLang="zh-CN" sz="1400" b="1" dirty="0" err="1">
                <a:solidFill>
                  <a:srgbClr val="FF0000"/>
                </a:solidFill>
              </a:rPr>
              <a:t>gerrit</a:t>
            </a:r>
            <a:r>
              <a:rPr lang="zh-CN" altLang="zh-CN" sz="1400" b="1" dirty="0">
                <a:solidFill>
                  <a:srgbClr val="FF0000"/>
                </a:solidFill>
              </a:rPr>
              <a:t>账号替换</a:t>
            </a:r>
            <a:r>
              <a:rPr lang="zh-CN" altLang="en-US" sz="1400" b="1" dirty="0">
                <a:solidFill>
                  <a:srgbClr val="FF0000"/>
                </a:solidFill>
              </a:rPr>
              <a:t>，</a:t>
            </a:r>
            <a:r>
              <a:rPr lang="en-US" altLang="zh-CN" sz="1400" b="1" dirty="0" err="1">
                <a:solidFill>
                  <a:srgbClr val="FF0000"/>
                </a:solidFill>
              </a:rPr>
              <a:t>projectname</a:t>
            </a:r>
            <a:r>
              <a:rPr lang="zh-CN" altLang="en-US" sz="1400" b="1" dirty="0">
                <a:solidFill>
                  <a:srgbClr val="FF0000"/>
                </a:solidFill>
              </a:rPr>
              <a:t>用实际的名称替换</a:t>
            </a:r>
            <a:endParaRPr lang="zh-CN" altLang="zh-CN" sz="1400" b="1" dirty="0">
              <a:solidFill>
                <a:srgbClr val="FF0000"/>
              </a:solidFill>
            </a:endParaRPr>
          </a:p>
          <a:p>
            <a:endParaRPr lang="zh-CN" altLang="zh-CN" sz="1600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212976"/>
            <a:ext cx="7368268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564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60" y="-724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八、</a:t>
            </a:r>
            <a:r>
              <a:rPr lang="en-US" altLang="zh-CN" sz="3200" dirty="0" smtClean="0"/>
              <a:t>APK</a:t>
            </a:r>
            <a:r>
              <a:rPr lang="zh-CN" altLang="en-US" sz="3200" dirty="0"/>
              <a:t>代码下载及上传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486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b="1" dirty="0" smtClean="0">
                <a:solidFill>
                  <a:schemeClr val="tx1"/>
                </a:solidFill>
              </a:rPr>
              <a:t>1</a:t>
            </a:r>
            <a:r>
              <a:rPr lang="en-US" altLang="zh-CN" sz="1800" b="1" dirty="0">
                <a:solidFill>
                  <a:schemeClr val="tx1"/>
                </a:solidFill>
              </a:rPr>
              <a:t>) </a:t>
            </a:r>
            <a:r>
              <a:rPr lang="zh-CN" altLang="zh-CN" sz="1800" b="1" dirty="0">
                <a:solidFill>
                  <a:schemeClr val="tx1"/>
                </a:solidFill>
              </a:rPr>
              <a:t>确定修改哪个分支的代码，建立本地分支用于追踪远程分支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en-US" altLang="zh-CN" sz="1800" b="1" dirty="0">
                <a:solidFill>
                  <a:schemeClr val="tx1"/>
                </a:solidFill>
              </a:rPr>
              <a:t>$ cd 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~/</a:t>
            </a:r>
            <a:r>
              <a:rPr lang="en-US" altLang="zh-CN" sz="1800" b="1" dirty="0" err="1" smtClean="0">
                <a:solidFill>
                  <a:srgbClr val="FF0000"/>
                </a:solidFill>
              </a:rPr>
              <a:t>projectname</a:t>
            </a:r>
            <a:endParaRPr lang="zh-CN" altLang="zh-CN" sz="1800" b="1" dirty="0">
              <a:solidFill>
                <a:srgbClr val="FF0000"/>
              </a:solidFill>
            </a:endParaRPr>
          </a:p>
          <a:p>
            <a:r>
              <a:rPr lang="en-US" altLang="zh-CN" sz="1800" b="1" dirty="0">
                <a:solidFill>
                  <a:schemeClr val="tx1"/>
                </a:solidFill>
              </a:rPr>
              <a:t>$git branch –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r 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（在本地库中查看远程分支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)</a:t>
            </a:r>
          </a:p>
          <a:p>
            <a:endParaRPr lang="en-US" altLang="zh-CN" sz="1800" b="1" dirty="0">
              <a:solidFill>
                <a:schemeClr val="tx1"/>
              </a:solidFill>
            </a:endParaRPr>
          </a:p>
          <a:p>
            <a:endParaRPr lang="en-US" altLang="zh-CN" sz="1800" b="1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chemeClr val="tx1"/>
              </a:solidFill>
            </a:endParaRPr>
          </a:p>
          <a:p>
            <a:r>
              <a:rPr lang="zh-CN" altLang="zh-CN" sz="1800" b="1" dirty="0" smtClean="0">
                <a:solidFill>
                  <a:schemeClr val="tx1"/>
                </a:solidFill>
              </a:rPr>
              <a:t>然后</a:t>
            </a:r>
            <a:r>
              <a:rPr lang="zh-CN" altLang="zh-CN" sz="1800" b="1" dirty="0">
                <a:solidFill>
                  <a:schemeClr val="tx1"/>
                </a:solidFill>
              </a:rPr>
              <a:t>确定修改哪个分支的内容，比如修改主线</a:t>
            </a:r>
            <a:r>
              <a:rPr lang="en-US" altLang="zh-CN" sz="1800" b="1" dirty="0">
                <a:solidFill>
                  <a:schemeClr val="tx1"/>
                </a:solidFill>
              </a:rPr>
              <a:t>master</a:t>
            </a:r>
            <a:r>
              <a:rPr lang="zh-CN" altLang="zh-CN" sz="1800" b="1" dirty="0">
                <a:solidFill>
                  <a:schemeClr val="tx1"/>
                </a:solidFill>
              </a:rPr>
              <a:t>的代码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zh-CN" altLang="zh-CN" sz="1800" b="1" dirty="0">
                <a:solidFill>
                  <a:schemeClr val="tx1"/>
                </a:solidFill>
              </a:rPr>
              <a:t>就要在本地建立</a:t>
            </a:r>
            <a:r>
              <a:rPr lang="en-US" altLang="zh-CN" sz="1800" b="1" dirty="0">
                <a:solidFill>
                  <a:schemeClr val="tx1"/>
                </a:solidFill>
              </a:rPr>
              <a:t>master</a:t>
            </a:r>
            <a:r>
              <a:rPr lang="zh-CN" altLang="zh-CN" sz="1800" b="1" dirty="0">
                <a:solidFill>
                  <a:schemeClr val="tx1"/>
                </a:solidFill>
              </a:rPr>
              <a:t>分支，用于追踪远程版本库的分支</a:t>
            </a:r>
            <a:endParaRPr lang="zh-CN" altLang="zh-CN" sz="1800" dirty="0">
              <a:solidFill>
                <a:schemeClr val="tx1"/>
              </a:solidFill>
            </a:endParaRPr>
          </a:p>
          <a:p>
            <a:r>
              <a:rPr lang="en-US" altLang="zh-CN" sz="1800" b="1" dirty="0">
                <a:solidFill>
                  <a:schemeClr val="tx1"/>
                </a:solidFill>
              </a:rPr>
              <a:t>$ git checkout master (</a:t>
            </a:r>
            <a:r>
              <a:rPr lang="zh-CN" altLang="zh-CN" sz="1800" b="1" dirty="0">
                <a:solidFill>
                  <a:schemeClr val="tx1"/>
                </a:solidFill>
              </a:rPr>
              <a:t>建立本地</a:t>
            </a:r>
            <a:r>
              <a:rPr lang="en-US" altLang="zh-CN" sz="1800" b="1" dirty="0">
                <a:solidFill>
                  <a:schemeClr val="tx1"/>
                </a:solidFill>
              </a:rPr>
              <a:t>master</a:t>
            </a:r>
            <a:r>
              <a:rPr lang="zh-CN" altLang="zh-CN" sz="1800" b="1" dirty="0">
                <a:solidFill>
                  <a:schemeClr val="tx1"/>
                </a:solidFill>
              </a:rPr>
              <a:t>分支，追踪远程版本库的</a:t>
            </a:r>
            <a:r>
              <a:rPr lang="en-US" altLang="zh-CN" sz="1800" b="1" dirty="0">
                <a:solidFill>
                  <a:schemeClr val="tx1"/>
                </a:solidFill>
              </a:rPr>
              <a:t>master</a:t>
            </a:r>
            <a:r>
              <a:rPr lang="zh-CN" altLang="zh-CN" sz="1800" b="1" dirty="0">
                <a:solidFill>
                  <a:schemeClr val="tx1"/>
                </a:solidFill>
              </a:rPr>
              <a:t>分支，并且切换到本地</a:t>
            </a:r>
            <a:r>
              <a:rPr lang="en-US" altLang="zh-CN" sz="1800" b="1" dirty="0">
                <a:solidFill>
                  <a:schemeClr val="tx1"/>
                </a:solidFill>
              </a:rPr>
              <a:t>master</a:t>
            </a:r>
            <a:r>
              <a:rPr lang="zh-CN" altLang="zh-CN" sz="1800" b="1" dirty="0">
                <a:solidFill>
                  <a:schemeClr val="tx1"/>
                </a:solidFill>
              </a:rPr>
              <a:t>分支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sz="1800" b="1" dirty="0" smtClean="0">
                <a:solidFill>
                  <a:schemeClr val="tx1"/>
                </a:solidFill>
              </a:rPr>
              <a:t>2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）更新代码</a:t>
            </a:r>
            <a:r>
              <a:rPr lang="en-US" altLang="zh-CN" sz="1800" b="1" dirty="0">
                <a:solidFill>
                  <a:schemeClr val="tx1"/>
                </a:solidFill>
              </a:rPr>
              <a:t> 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  git  pull   --rebase</a:t>
            </a:r>
            <a:endParaRPr lang="zh-CN" altLang="zh-CN" sz="1800" dirty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2247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1351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-27384"/>
            <a:ext cx="8229600" cy="648072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</a:rPr>
              <a:t>八、</a:t>
            </a:r>
            <a:r>
              <a:rPr lang="en-US" altLang="zh-CN" dirty="0" smtClean="0"/>
              <a:t>APK</a:t>
            </a:r>
            <a:r>
              <a:rPr lang="zh-CN" altLang="en-US" dirty="0"/>
              <a:t>代码下载及上传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256583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 3)</a:t>
            </a:r>
            <a:r>
              <a:rPr lang="zh-CN" altLang="zh-CN" b="1" dirty="0">
                <a:solidFill>
                  <a:schemeClr val="tx1"/>
                </a:solidFill>
              </a:rPr>
              <a:t>修改文件内容，或者新增文件</a:t>
            </a:r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$git status </a:t>
            </a:r>
            <a:r>
              <a:rPr lang="zh-CN" altLang="zh-CN" b="1" dirty="0">
                <a:solidFill>
                  <a:schemeClr val="tx1"/>
                </a:solidFill>
              </a:rPr>
              <a:t>（查看状态</a:t>
            </a:r>
            <a:r>
              <a:rPr lang="en-US" altLang="zh-CN" b="1" dirty="0">
                <a:solidFill>
                  <a:schemeClr val="tx1"/>
                </a:solidFill>
              </a:rPr>
              <a:t>,</a:t>
            </a:r>
            <a:r>
              <a:rPr lang="zh-CN" altLang="zh-CN" b="1" dirty="0">
                <a:solidFill>
                  <a:schemeClr val="tx1"/>
                </a:solidFill>
              </a:rPr>
              <a:t>会有提示下一步应该怎么做）</a:t>
            </a:r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$ git add </a:t>
            </a:r>
            <a:r>
              <a:rPr lang="en-US" altLang="zh-CN" b="1" dirty="0" smtClean="0">
                <a:solidFill>
                  <a:schemeClr val="tx1"/>
                </a:solidFill>
              </a:rPr>
              <a:t> </a:t>
            </a:r>
            <a:r>
              <a:rPr lang="zh-CN" altLang="zh-CN" b="1" dirty="0" smtClean="0">
                <a:solidFill>
                  <a:srgbClr val="FF0000"/>
                </a:solidFill>
              </a:rPr>
              <a:t>文件名称</a:t>
            </a:r>
            <a:r>
              <a:rPr lang="en-US" altLang="zh-CN" b="1" dirty="0" smtClean="0">
                <a:solidFill>
                  <a:srgbClr val="FF0000"/>
                </a:solidFill>
              </a:rPr>
              <a:t>/</a:t>
            </a:r>
            <a:r>
              <a:rPr lang="zh-CN" altLang="en-US" b="1" dirty="0" smtClean="0">
                <a:solidFill>
                  <a:srgbClr val="FF0000"/>
                </a:solidFill>
              </a:rPr>
              <a:t>目录名称</a:t>
            </a:r>
            <a:endParaRPr lang="zh-CN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$git status </a:t>
            </a:r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$git commit –m “CR</a:t>
            </a:r>
            <a:r>
              <a:rPr lang="zh-CN" altLang="zh-CN" b="1" dirty="0">
                <a:solidFill>
                  <a:schemeClr val="tx1"/>
                </a:solidFill>
              </a:rPr>
              <a:t>编号 内容简单描述</a:t>
            </a:r>
            <a:r>
              <a:rPr lang="en-US" altLang="zh-CN" b="1" dirty="0">
                <a:solidFill>
                  <a:schemeClr val="tx1"/>
                </a:solidFill>
              </a:rPr>
              <a:t>”</a:t>
            </a:r>
          </a:p>
          <a:p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4)</a:t>
            </a:r>
            <a:r>
              <a:rPr lang="zh-CN" altLang="zh-CN" b="1" dirty="0">
                <a:solidFill>
                  <a:schemeClr val="tx1"/>
                </a:solidFill>
              </a:rPr>
              <a:t>如果是删除或者重命名已受控文件或目录，即</a:t>
            </a:r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$git </a:t>
            </a:r>
            <a:r>
              <a:rPr lang="en-US" altLang="zh-CN" b="1" dirty="0" err="1">
                <a:solidFill>
                  <a:schemeClr val="tx1"/>
                </a:solidFill>
              </a:rPr>
              <a:t>rm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zh-CN" b="1" dirty="0">
                <a:solidFill>
                  <a:schemeClr val="tx1"/>
                </a:solidFill>
              </a:rPr>
              <a:t>文件</a:t>
            </a:r>
            <a:r>
              <a:rPr lang="en-US" altLang="zh-CN" b="1" dirty="0">
                <a:solidFill>
                  <a:schemeClr val="tx1"/>
                </a:solidFill>
              </a:rPr>
              <a:t>/</a:t>
            </a:r>
            <a:r>
              <a:rPr lang="zh-CN" altLang="zh-CN" b="1" dirty="0">
                <a:solidFill>
                  <a:schemeClr val="tx1"/>
                </a:solidFill>
              </a:rPr>
              <a:t>目录 或者</a:t>
            </a:r>
            <a:r>
              <a:rPr lang="en-US" altLang="zh-CN" b="1" dirty="0">
                <a:solidFill>
                  <a:schemeClr val="tx1"/>
                </a:solidFill>
              </a:rPr>
              <a:t> $git mv </a:t>
            </a:r>
            <a:r>
              <a:rPr lang="zh-CN" altLang="zh-CN" b="1" dirty="0">
                <a:solidFill>
                  <a:schemeClr val="tx1"/>
                </a:solidFill>
              </a:rPr>
              <a:t>文件</a:t>
            </a:r>
            <a:r>
              <a:rPr lang="en-US" altLang="zh-CN" b="1" dirty="0">
                <a:solidFill>
                  <a:schemeClr val="tx1"/>
                </a:solidFill>
              </a:rPr>
              <a:t>1/</a:t>
            </a:r>
            <a:r>
              <a:rPr lang="zh-CN" altLang="zh-CN" b="1" dirty="0">
                <a:solidFill>
                  <a:schemeClr val="tx1"/>
                </a:solidFill>
              </a:rPr>
              <a:t>目录</a:t>
            </a:r>
            <a:r>
              <a:rPr lang="en-US" altLang="zh-CN" b="1" dirty="0">
                <a:solidFill>
                  <a:schemeClr val="tx1"/>
                </a:solidFill>
              </a:rPr>
              <a:t>1  </a:t>
            </a:r>
            <a:r>
              <a:rPr lang="zh-CN" altLang="zh-CN" b="1" dirty="0">
                <a:solidFill>
                  <a:schemeClr val="tx1"/>
                </a:solidFill>
              </a:rPr>
              <a:t>文件</a:t>
            </a:r>
            <a:r>
              <a:rPr lang="en-US" altLang="zh-CN" b="1" dirty="0">
                <a:solidFill>
                  <a:schemeClr val="tx1"/>
                </a:solidFill>
              </a:rPr>
              <a:t>2/</a:t>
            </a:r>
            <a:r>
              <a:rPr lang="zh-CN" altLang="zh-CN" b="1" dirty="0">
                <a:solidFill>
                  <a:schemeClr val="tx1"/>
                </a:solidFill>
              </a:rPr>
              <a:t>目录</a:t>
            </a:r>
            <a:r>
              <a:rPr lang="en-US" altLang="zh-CN" b="1" dirty="0">
                <a:solidFill>
                  <a:schemeClr val="tx1"/>
                </a:solidFill>
              </a:rPr>
              <a:t>2</a:t>
            </a:r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$git status (</a:t>
            </a:r>
            <a:r>
              <a:rPr lang="zh-CN" altLang="zh-CN" b="1" dirty="0">
                <a:solidFill>
                  <a:schemeClr val="tx1"/>
                </a:solidFill>
              </a:rPr>
              <a:t>查看状态，发现文件已从工作区及暂存区删除，或者重命名后的文件已在工作区级暂存区，下一步只需提交即可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 $git commit –m “CR</a:t>
            </a:r>
            <a:r>
              <a:rPr lang="zh-CN" altLang="zh-CN" b="1" dirty="0">
                <a:solidFill>
                  <a:schemeClr val="tx1"/>
                </a:solidFill>
              </a:rPr>
              <a:t>编号 内容简单描述</a:t>
            </a:r>
            <a:r>
              <a:rPr lang="en-US" altLang="zh-CN" b="1" dirty="0">
                <a:solidFill>
                  <a:schemeClr val="tx1"/>
                </a:solidFill>
              </a:rPr>
              <a:t>”</a:t>
            </a:r>
          </a:p>
          <a:p>
            <a:pPr marL="0" indent="0"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   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chemeClr val="tx1"/>
                </a:solidFill>
              </a:rPr>
              <a:t>           5)</a:t>
            </a:r>
            <a:r>
              <a:rPr lang="zh-CN" altLang="zh-CN" b="1" dirty="0">
                <a:solidFill>
                  <a:schemeClr val="tx1"/>
                </a:solidFill>
              </a:rPr>
              <a:t>推送本地分支的修改到</a:t>
            </a:r>
            <a:r>
              <a:rPr lang="en-US" altLang="zh-CN" b="1" dirty="0" err="1">
                <a:solidFill>
                  <a:schemeClr val="tx1"/>
                </a:solidFill>
              </a:rPr>
              <a:t>gerrit</a:t>
            </a:r>
            <a:r>
              <a:rPr lang="zh-CN" altLang="zh-CN" b="1" dirty="0">
                <a:solidFill>
                  <a:schemeClr val="tx1"/>
                </a:solidFill>
              </a:rPr>
              <a:t>页面</a:t>
            </a:r>
            <a:endParaRPr lang="zh-CN" altLang="zh-CN" dirty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               git </a:t>
            </a:r>
            <a:r>
              <a:rPr lang="en-US" altLang="zh-CN" dirty="0">
                <a:solidFill>
                  <a:schemeClr val="tx1"/>
                </a:solidFill>
              </a:rPr>
              <a:t>push  origin  </a:t>
            </a:r>
            <a:r>
              <a:rPr lang="en-US" altLang="zh-CN" b="1" dirty="0" err="1">
                <a:solidFill>
                  <a:srgbClr val="FF0000"/>
                </a:solidFill>
              </a:rPr>
              <a:t>local_branchname</a:t>
            </a:r>
            <a:r>
              <a:rPr lang="en-US" altLang="zh-CN" dirty="0" err="1">
                <a:solidFill>
                  <a:schemeClr val="tx1"/>
                </a:solidFill>
              </a:rPr>
              <a:t>:refs</a:t>
            </a:r>
            <a:r>
              <a:rPr lang="en-US" altLang="zh-CN" dirty="0">
                <a:solidFill>
                  <a:schemeClr val="tx1"/>
                </a:solidFill>
              </a:rPr>
              <a:t>/for/</a:t>
            </a:r>
            <a:r>
              <a:rPr lang="en-US" altLang="zh-CN" b="1" dirty="0" err="1">
                <a:solidFill>
                  <a:srgbClr val="FF0000"/>
                </a:solidFill>
              </a:rPr>
              <a:t>remote_branchname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           注意</a:t>
            </a:r>
            <a:r>
              <a:rPr lang="zh-CN" altLang="en-US" b="1" dirty="0">
                <a:solidFill>
                  <a:srgbClr val="FF0000"/>
                </a:solidFill>
              </a:rPr>
              <a:t>：</a:t>
            </a:r>
            <a:r>
              <a:rPr lang="en-US" altLang="zh-CN" b="1" dirty="0" err="1">
                <a:solidFill>
                  <a:srgbClr val="FF0000"/>
                </a:solidFill>
              </a:rPr>
              <a:t>local_branchname</a:t>
            </a:r>
            <a:r>
              <a:rPr lang="zh-CN" altLang="en-US" b="1" dirty="0">
                <a:solidFill>
                  <a:srgbClr val="FF0000"/>
                </a:solidFill>
              </a:rPr>
              <a:t>通过</a:t>
            </a:r>
            <a:r>
              <a:rPr lang="en-US" altLang="zh-CN" b="1" dirty="0">
                <a:solidFill>
                  <a:srgbClr val="FF0000"/>
                </a:solidFill>
              </a:rPr>
              <a:t>git branch</a:t>
            </a:r>
            <a:r>
              <a:rPr lang="zh-CN" altLang="en-US" b="1" dirty="0">
                <a:solidFill>
                  <a:srgbClr val="FF0000"/>
                </a:solidFill>
              </a:rPr>
              <a:t>查看，</a:t>
            </a:r>
            <a:r>
              <a:rPr lang="en-US" altLang="zh-CN" b="1" dirty="0" err="1">
                <a:solidFill>
                  <a:srgbClr val="FF0000"/>
                </a:solidFill>
              </a:rPr>
              <a:t>remote_branchname</a:t>
            </a:r>
            <a:r>
              <a:rPr lang="zh-CN" altLang="en-US" b="1" dirty="0">
                <a:solidFill>
                  <a:srgbClr val="FF0000"/>
                </a:solidFill>
              </a:rPr>
              <a:t>可以通过</a:t>
            </a:r>
            <a:r>
              <a:rPr lang="en-US" altLang="zh-CN" b="1" dirty="0">
                <a:solidFill>
                  <a:srgbClr val="FF0000"/>
                </a:solidFill>
              </a:rPr>
              <a:t>git branch –r </a:t>
            </a:r>
            <a:r>
              <a:rPr lang="zh-CN" altLang="en-US" b="1" dirty="0">
                <a:solidFill>
                  <a:srgbClr val="FF0000"/>
                </a:solidFill>
              </a:rPr>
              <a:t>查看，下面的命令可以显示当前代码库的当前分支名称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           $</a:t>
            </a:r>
            <a:r>
              <a:rPr lang="en-US" altLang="zh-CN" dirty="0">
                <a:solidFill>
                  <a:schemeClr val="tx1"/>
                </a:solidFill>
              </a:rPr>
              <a:t>git  branch </a:t>
            </a:r>
            <a:r>
              <a:rPr lang="zh-CN" altLang="en-US" dirty="0">
                <a:solidFill>
                  <a:schemeClr val="tx1"/>
                </a:solidFill>
              </a:rPr>
              <a:t>查看本地库的当前分支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lnSpc>
                <a:spcPct val="125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 master   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          $</a:t>
            </a:r>
            <a:r>
              <a:rPr lang="en-US" altLang="zh-CN" dirty="0">
                <a:solidFill>
                  <a:schemeClr val="tx1"/>
                </a:solidFill>
              </a:rPr>
              <a:t>git  branch –r  </a:t>
            </a:r>
            <a:r>
              <a:rPr lang="zh-CN" altLang="en-US" dirty="0">
                <a:solidFill>
                  <a:schemeClr val="tx1"/>
                </a:solidFill>
              </a:rPr>
              <a:t>查看远程库的分支名称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zh-CN" dirty="0" smtClean="0">
                <a:solidFill>
                  <a:schemeClr val="tx1"/>
                </a:solidFill>
              </a:rPr>
              <a:t>            origin/</a:t>
            </a:r>
            <a:r>
              <a:rPr lang="en-US" altLang="zh-CN" b="1" dirty="0" smtClean="0">
                <a:solidFill>
                  <a:srgbClr val="FF0000"/>
                </a:solidFill>
              </a:rPr>
              <a:t>master</a:t>
            </a:r>
            <a:endParaRPr lang="en-US" altLang="zh-CN" b="1" dirty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6)</a:t>
            </a:r>
            <a:r>
              <a:rPr lang="zh-CN" altLang="zh-CN" b="1" dirty="0" smtClean="0">
                <a:solidFill>
                  <a:schemeClr val="tx1"/>
                </a:solidFill>
              </a:rPr>
              <a:t>代码提交者登录到</a:t>
            </a:r>
            <a:r>
              <a:rPr lang="en-US" altLang="zh-CN" b="1" dirty="0" err="1" smtClean="0">
                <a:solidFill>
                  <a:schemeClr val="tx1"/>
                </a:solidFill>
              </a:rPr>
              <a:t>gerrit</a:t>
            </a:r>
            <a:r>
              <a:rPr lang="en-US" altLang="zh-CN" b="1" dirty="0" smtClean="0">
                <a:solidFill>
                  <a:schemeClr val="tx1"/>
                </a:solidFill>
              </a:rPr>
              <a:t> web</a:t>
            </a:r>
            <a:r>
              <a:rPr lang="zh-CN" altLang="zh-CN" b="1" dirty="0" smtClean="0">
                <a:solidFill>
                  <a:schemeClr val="tx1"/>
                </a:solidFill>
              </a:rPr>
              <a:t>页面，在走查单中添加走查人员名单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9063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44624"/>
            <a:ext cx="8229600" cy="432048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dirty="0" smtClean="0"/>
              <a:t>九、如何获取</a:t>
            </a:r>
            <a:r>
              <a:rPr lang="en-US" altLang="zh-CN" dirty="0" smtClean="0"/>
              <a:t>tag</a:t>
            </a:r>
            <a:r>
              <a:rPr lang="zh-CN" altLang="en-US" dirty="0" smtClean="0"/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548680"/>
            <a:ext cx="8640960" cy="5544616"/>
          </a:xfrm>
        </p:spPr>
        <p:txBody>
          <a:bodyPr>
            <a:normAutofit/>
          </a:bodyPr>
          <a:lstStyle/>
          <a:p>
            <a:r>
              <a:rPr lang="zh-CN" altLang="zh-CN" sz="1400" b="1" dirty="0">
                <a:solidFill>
                  <a:schemeClr val="tx1"/>
                </a:solidFill>
              </a:rPr>
              <a:t>目前</a:t>
            </a:r>
            <a:r>
              <a:rPr lang="en-US" altLang="zh-CN" sz="1400" b="1" dirty="0">
                <a:solidFill>
                  <a:schemeClr val="tx1"/>
                </a:solidFill>
              </a:rPr>
              <a:t>19.9.0.151</a:t>
            </a:r>
            <a:r>
              <a:rPr lang="zh-CN" altLang="zh-CN" sz="1400" b="1" dirty="0">
                <a:solidFill>
                  <a:schemeClr val="tx1"/>
                </a:solidFill>
              </a:rPr>
              <a:t>项目代码服务器打</a:t>
            </a:r>
            <a:r>
              <a:rPr lang="en-US" altLang="zh-CN" sz="1400" b="1" dirty="0">
                <a:solidFill>
                  <a:schemeClr val="tx1"/>
                </a:solidFill>
              </a:rPr>
              <a:t>tag</a:t>
            </a:r>
            <a:r>
              <a:rPr lang="zh-CN" altLang="zh-CN" sz="1400" b="1" dirty="0">
                <a:solidFill>
                  <a:schemeClr val="tx1"/>
                </a:solidFill>
              </a:rPr>
              <a:t>同时采取以下</a:t>
            </a:r>
            <a:r>
              <a:rPr lang="en-US" altLang="zh-CN" sz="1400" b="1" dirty="0">
                <a:solidFill>
                  <a:schemeClr val="tx1"/>
                </a:solidFill>
              </a:rPr>
              <a:t>2</a:t>
            </a:r>
            <a:r>
              <a:rPr lang="zh-CN" altLang="zh-CN" sz="1400" b="1" dirty="0">
                <a:solidFill>
                  <a:schemeClr val="tx1"/>
                </a:solidFill>
              </a:rPr>
              <a:t>种方法对项目代码打</a:t>
            </a:r>
            <a:r>
              <a:rPr lang="en-US" altLang="zh-CN" sz="1400" b="1" dirty="0">
                <a:solidFill>
                  <a:schemeClr val="tx1"/>
                </a:solidFill>
              </a:rPr>
              <a:t>tag:</a:t>
            </a:r>
            <a:br>
              <a:rPr lang="en-US" altLang="zh-CN" sz="1400" b="1" dirty="0">
                <a:solidFill>
                  <a:schemeClr val="tx1"/>
                </a:solidFill>
              </a:rPr>
            </a:br>
            <a:r>
              <a:rPr lang="zh-CN" altLang="en-US" sz="1400" b="1" dirty="0" smtClean="0">
                <a:solidFill>
                  <a:schemeClr val="tx1"/>
                </a:solidFill>
              </a:rPr>
              <a:t>（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1</a:t>
            </a:r>
            <a:r>
              <a:rPr lang="zh-CN" altLang="zh-CN" sz="1400" b="1" dirty="0">
                <a:solidFill>
                  <a:schemeClr val="tx1"/>
                </a:solidFill>
              </a:rPr>
              <a:t>）直接对各个代码库打</a:t>
            </a:r>
            <a:r>
              <a:rPr lang="en-US" altLang="zh-CN" sz="1400" b="1" dirty="0">
                <a:solidFill>
                  <a:schemeClr val="tx1"/>
                </a:solidFill>
              </a:rPr>
              <a:t>tag</a:t>
            </a:r>
            <a:endParaRPr lang="zh-CN" altLang="zh-CN" sz="1400" b="1" dirty="0">
              <a:solidFill>
                <a:schemeClr val="tx1"/>
              </a:solidFill>
            </a:endParaRPr>
          </a:p>
          <a:p>
            <a:r>
              <a:rPr lang="zh-CN" altLang="zh-CN" sz="1400" b="1" dirty="0">
                <a:solidFill>
                  <a:schemeClr val="tx1"/>
                </a:solidFill>
              </a:rPr>
              <a:t>（</a:t>
            </a:r>
            <a:r>
              <a:rPr lang="en-US" altLang="zh-CN" sz="1400" b="1" dirty="0">
                <a:solidFill>
                  <a:schemeClr val="tx1"/>
                </a:solidFill>
              </a:rPr>
              <a:t>2</a:t>
            </a:r>
            <a:r>
              <a:rPr lang="zh-CN" altLang="zh-CN" sz="1400" b="1" dirty="0">
                <a:solidFill>
                  <a:schemeClr val="tx1"/>
                </a:solidFill>
              </a:rPr>
              <a:t>）在清单库中的</a:t>
            </a:r>
            <a:r>
              <a:rPr lang="en-US" altLang="zh-CN" sz="1400" b="1" dirty="0">
                <a:solidFill>
                  <a:schemeClr val="tx1"/>
                </a:solidFill>
              </a:rPr>
              <a:t>release</a:t>
            </a:r>
            <a:r>
              <a:rPr lang="zh-CN" altLang="zh-CN" sz="1400" b="1" dirty="0">
                <a:solidFill>
                  <a:schemeClr val="tx1"/>
                </a:solidFill>
              </a:rPr>
              <a:t>分支打</a:t>
            </a:r>
            <a:r>
              <a:rPr lang="en-US" altLang="zh-CN" sz="1400" b="1" dirty="0">
                <a:solidFill>
                  <a:schemeClr val="tx1"/>
                </a:solidFill>
              </a:rPr>
              <a:t>tag</a:t>
            </a:r>
            <a:r>
              <a:rPr lang="zh-CN" altLang="zh-CN" sz="1400" b="1" dirty="0">
                <a:solidFill>
                  <a:schemeClr val="tx1"/>
                </a:solidFill>
              </a:rPr>
              <a:t>，对应的清单文件放在</a:t>
            </a:r>
            <a:r>
              <a:rPr lang="en-US" altLang="zh-CN" sz="1400" b="1" dirty="0">
                <a:solidFill>
                  <a:schemeClr val="tx1"/>
                </a:solidFill>
              </a:rPr>
              <a:t>release</a:t>
            </a:r>
            <a:r>
              <a:rPr lang="zh-CN" altLang="zh-CN" sz="1400" b="1" dirty="0">
                <a:solidFill>
                  <a:schemeClr val="tx1"/>
                </a:solidFill>
              </a:rPr>
              <a:t>分支中</a:t>
            </a:r>
          </a:p>
          <a:p>
            <a:r>
              <a:rPr lang="zh-CN" altLang="zh-CN" sz="1400" b="1" dirty="0">
                <a:solidFill>
                  <a:schemeClr val="tx1"/>
                </a:solidFill>
              </a:rPr>
              <a:t>项目代码查看</a:t>
            </a:r>
            <a:r>
              <a:rPr lang="en-US" altLang="zh-CN" sz="1400" b="1" dirty="0">
                <a:solidFill>
                  <a:schemeClr val="tx1"/>
                </a:solidFill>
              </a:rPr>
              <a:t>tag</a:t>
            </a:r>
            <a:r>
              <a:rPr lang="zh-CN" altLang="zh-CN" sz="1400" b="1" dirty="0">
                <a:solidFill>
                  <a:schemeClr val="tx1"/>
                </a:solidFill>
              </a:rPr>
              <a:t>的方式有以下</a:t>
            </a:r>
            <a:r>
              <a:rPr lang="en-US" altLang="zh-CN" sz="1400" b="1" dirty="0">
                <a:solidFill>
                  <a:schemeClr val="tx1"/>
                </a:solidFill>
              </a:rPr>
              <a:t>3</a:t>
            </a:r>
            <a:r>
              <a:rPr lang="zh-CN" altLang="zh-CN" sz="1400" b="1" dirty="0">
                <a:solidFill>
                  <a:schemeClr val="tx1"/>
                </a:solidFill>
              </a:rPr>
              <a:t>种：</a:t>
            </a:r>
          </a:p>
          <a:p>
            <a:r>
              <a:rPr lang="zh-CN" altLang="zh-CN" sz="1400" b="1" dirty="0">
                <a:solidFill>
                  <a:schemeClr val="tx1"/>
                </a:solidFill>
              </a:rPr>
              <a:t>（</a:t>
            </a:r>
            <a:r>
              <a:rPr lang="en-US" altLang="zh-CN" sz="1400" b="1" dirty="0">
                <a:solidFill>
                  <a:schemeClr val="tx1"/>
                </a:solidFill>
              </a:rPr>
              <a:t>1</a:t>
            </a:r>
            <a:r>
              <a:rPr lang="zh-CN" altLang="zh-CN" sz="1400" b="1" dirty="0">
                <a:solidFill>
                  <a:schemeClr val="tx1"/>
                </a:solidFill>
              </a:rPr>
              <a:t>）通过</a:t>
            </a:r>
            <a:r>
              <a:rPr lang="en-US" altLang="zh-CN" sz="1400" b="1" dirty="0" err="1">
                <a:solidFill>
                  <a:schemeClr val="tx1"/>
                </a:solidFill>
              </a:rPr>
              <a:t>gerrit</a:t>
            </a:r>
            <a:r>
              <a:rPr lang="zh-CN" altLang="zh-CN" sz="1400" b="1" dirty="0">
                <a:solidFill>
                  <a:schemeClr val="tx1"/>
                </a:solidFill>
              </a:rPr>
              <a:t>页面查看</a:t>
            </a:r>
          </a:p>
          <a:p>
            <a:r>
              <a:rPr lang="zh-CN" altLang="zh-CN" sz="1400" b="1" dirty="0">
                <a:solidFill>
                  <a:schemeClr val="tx1"/>
                </a:solidFill>
              </a:rPr>
              <a:t>（</a:t>
            </a:r>
            <a:r>
              <a:rPr lang="en-US" altLang="zh-CN" sz="1400" b="1" dirty="0">
                <a:solidFill>
                  <a:schemeClr val="tx1"/>
                </a:solidFill>
              </a:rPr>
              <a:t>2</a:t>
            </a:r>
            <a:r>
              <a:rPr lang="zh-CN" altLang="zh-CN" sz="1400" b="1" dirty="0">
                <a:solidFill>
                  <a:schemeClr val="tx1"/>
                </a:solidFill>
              </a:rPr>
              <a:t>）在本地通过代码库中的</a:t>
            </a:r>
            <a:r>
              <a:rPr lang="en-US" altLang="zh-CN" sz="1400" b="1" dirty="0">
                <a:solidFill>
                  <a:schemeClr val="tx1"/>
                </a:solidFill>
              </a:rPr>
              <a:t>tag</a:t>
            </a:r>
            <a:r>
              <a:rPr lang="zh-CN" altLang="zh-CN" sz="1400" b="1" dirty="0">
                <a:solidFill>
                  <a:schemeClr val="tx1"/>
                </a:solidFill>
              </a:rPr>
              <a:t>查看</a:t>
            </a:r>
          </a:p>
          <a:p>
            <a:r>
              <a:rPr lang="zh-CN" altLang="zh-CN" sz="1400" b="1" dirty="0">
                <a:solidFill>
                  <a:schemeClr val="tx1"/>
                </a:solidFill>
              </a:rPr>
              <a:t>（</a:t>
            </a:r>
            <a:r>
              <a:rPr lang="en-US" altLang="zh-CN" sz="1400" b="1" dirty="0">
                <a:solidFill>
                  <a:schemeClr val="tx1"/>
                </a:solidFill>
              </a:rPr>
              <a:t>3</a:t>
            </a:r>
            <a:r>
              <a:rPr lang="zh-CN" altLang="zh-CN" sz="1400" b="1" dirty="0">
                <a:solidFill>
                  <a:schemeClr val="tx1"/>
                </a:solidFill>
              </a:rPr>
              <a:t>）在本地通过清单库</a:t>
            </a:r>
            <a:r>
              <a:rPr lang="en-US" altLang="zh-CN" sz="1400" b="1" dirty="0">
                <a:solidFill>
                  <a:schemeClr val="tx1"/>
                </a:solidFill>
              </a:rPr>
              <a:t>release</a:t>
            </a:r>
            <a:r>
              <a:rPr lang="zh-CN" altLang="zh-CN" sz="1400" b="1" dirty="0">
                <a:solidFill>
                  <a:schemeClr val="tx1"/>
                </a:solidFill>
              </a:rPr>
              <a:t>分支对应</a:t>
            </a:r>
            <a:r>
              <a:rPr lang="en-US" altLang="zh-CN" sz="1400" b="1" dirty="0">
                <a:solidFill>
                  <a:schemeClr val="tx1"/>
                </a:solidFill>
              </a:rPr>
              <a:t>tag</a:t>
            </a:r>
            <a:r>
              <a:rPr lang="zh-CN" altLang="zh-CN" sz="1400" b="1" dirty="0">
                <a:solidFill>
                  <a:schemeClr val="tx1"/>
                </a:solidFill>
              </a:rPr>
              <a:t>查看</a:t>
            </a:r>
          </a:p>
          <a:p>
            <a:r>
              <a:rPr lang="en-US" altLang="zh-CN" sz="1400" b="1" dirty="0">
                <a:solidFill>
                  <a:schemeClr val="tx1"/>
                </a:solidFill>
              </a:rPr>
              <a:t>19.9.0.146</a:t>
            </a:r>
            <a:r>
              <a:rPr lang="zh-CN" altLang="zh-CN" sz="1400" b="1" dirty="0">
                <a:solidFill>
                  <a:schemeClr val="tx1"/>
                </a:solidFill>
              </a:rPr>
              <a:t>中</a:t>
            </a:r>
            <a:r>
              <a:rPr lang="en-US" altLang="zh-CN" sz="1400" b="1" dirty="0" err="1">
                <a:solidFill>
                  <a:schemeClr val="tx1"/>
                </a:solidFill>
              </a:rPr>
              <a:t>apk</a:t>
            </a:r>
            <a:r>
              <a:rPr lang="zh-CN" altLang="zh-CN" sz="1400" b="1" dirty="0">
                <a:solidFill>
                  <a:schemeClr val="tx1"/>
                </a:solidFill>
              </a:rPr>
              <a:t>代码服务器是直接打在代码库中，查看</a:t>
            </a:r>
            <a:r>
              <a:rPr lang="en-US" altLang="zh-CN" sz="1400" b="1" dirty="0">
                <a:solidFill>
                  <a:schemeClr val="tx1"/>
                </a:solidFill>
              </a:rPr>
              <a:t>tag</a:t>
            </a:r>
            <a:r>
              <a:rPr lang="zh-CN" altLang="zh-CN" sz="1400" b="1" dirty="0">
                <a:solidFill>
                  <a:schemeClr val="tx1"/>
                </a:solidFill>
              </a:rPr>
              <a:t>的方式有</a:t>
            </a:r>
            <a:r>
              <a:rPr lang="en-US" altLang="zh-CN" sz="1400" b="1" dirty="0">
                <a:solidFill>
                  <a:schemeClr val="tx1"/>
                </a:solidFill>
              </a:rPr>
              <a:t>2</a:t>
            </a:r>
            <a:r>
              <a:rPr lang="zh-CN" altLang="zh-CN" sz="1400" b="1" dirty="0">
                <a:solidFill>
                  <a:schemeClr val="tx1"/>
                </a:solidFill>
              </a:rPr>
              <a:t>种：</a:t>
            </a:r>
          </a:p>
          <a:p>
            <a:r>
              <a:rPr lang="zh-CN" altLang="zh-CN" sz="1400" b="1" dirty="0">
                <a:solidFill>
                  <a:schemeClr val="tx1"/>
                </a:solidFill>
              </a:rPr>
              <a:t>（</a:t>
            </a:r>
            <a:r>
              <a:rPr lang="en-US" altLang="zh-CN" sz="1400" b="1" dirty="0">
                <a:solidFill>
                  <a:schemeClr val="tx1"/>
                </a:solidFill>
              </a:rPr>
              <a:t>1</a:t>
            </a:r>
            <a:r>
              <a:rPr lang="zh-CN" altLang="zh-CN" sz="1400" b="1" dirty="0">
                <a:solidFill>
                  <a:schemeClr val="tx1"/>
                </a:solidFill>
              </a:rPr>
              <a:t>）通过</a:t>
            </a:r>
            <a:r>
              <a:rPr lang="en-US" altLang="zh-CN" sz="1400" b="1" dirty="0" err="1">
                <a:solidFill>
                  <a:schemeClr val="tx1"/>
                </a:solidFill>
              </a:rPr>
              <a:t>gerrit</a:t>
            </a:r>
            <a:r>
              <a:rPr lang="zh-CN" altLang="zh-CN" sz="1400" b="1" dirty="0">
                <a:solidFill>
                  <a:schemeClr val="tx1"/>
                </a:solidFill>
              </a:rPr>
              <a:t>页面查看</a:t>
            </a:r>
          </a:p>
          <a:p>
            <a:r>
              <a:rPr lang="zh-CN" altLang="zh-CN" sz="1400" b="1" dirty="0">
                <a:solidFill>
                  <a:schemeClr val="tx1"/>
                </a:solidFill>
              </a:rPr>
              <a:t>（</a:t>
            </a:r>
            <a:r>
              <a:rPr lang="en-US" altLang="zh-CN" sz="1400" b="1" dirty="0">
                <a:solidFill>
                  <a:schemeClr val="tx1"/>
                </a:solidFill>
              </a:rPr>
              <a:t>2</a:t>
            </a:r>
            <a:r>
              <a:rPr lang="zh-CN" altLang="zh-CN" sz="1400" b="1" dirty="0">
                <a:solidFill>
                  <a:schemeClr val="tx1"/>
                </a:solidFill>
              </a:rPr>
              <a:t>）在本地通过代码库中的</a:t>
            </a:r>
            <a:r>
              <a:rPr lang="en-US" altLang="zh-CN" sz="1400" b="1" dirty="0">
                <a:solidFill>
                  <a:schemeClr val="tx1"/>
                </a:solidFill>
              </a:rPr>
              <a:t>tag</a:t>
            </a:r>
            <a:r>
              <a:rPr lang="zh-CN" altLang="zh-CN" sz="1400" b="1" dirty="0">
                <a:solidFill>
                  <a:schemeClr val="tx1"/>
                </a:solidFill>
              </a:rPr>
              <a:t>查看</a:t>
            </a:r>
          </a:p>
          <a:p>
            <a:r>
              <a:rPr lang="zh-CN" altLang="en-US" sz="1400" b="1" dirty="0" smtClean="0">
                <a:solidFill>
                  <a:schemeClr val="tx1"/>
                </a:solidFill>
              </a:rPr>
              <a:t>具体操作方法请查看以下文档：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zh-CN" altLang="en-US" sz="1400" dirty="0">
              <a:solidFill>
                <a:schemeClr val="tx1"/>
              </a:solidFill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015675"/>
              </p:ext>
            </p:extLst>
          </p:nvPr>
        </p:nvGraphicFramePr>
        <p:xfrm>
          <a:off x="3203848" y="4365104"/>
          <a:ext cx="2016224" cy="18272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2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03848" y="4365104"/>
                        <a:ext cx="2016224" cy="18272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699875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360040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 smtClean="0"/>
              <a:t>十、如何处理代码提交单中关联的代码单：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309" y="476672"/>
            <a:ext cx="8219256" cy="5688632"/>
          </a:xfrm>
        </p:spPr>
        <p:txBody>
          <a:bodyPr>
            <a:normAutofit/>
          </a:bodyPr>
          <a:lstStyle/>
          <a:p>
            <a:r>
              <a:rPr lang="zh-CN" altLang="en-US" sz="1400" b="1" dirty="0" smtClean="0">
                <a:solidFill>
                  <a:schemeClr val="tx1"/>
                </a:solidFill>
              </a:rPr>
              <a:t>当本地库有多个提交，推送到</a:t>
            </a:r>
            <a:r>
              <a:rPr lang="en-US" altLang="zh-CN" sz="1400" b="1" dirty="0" err="1" smtClean="0">
                <a:solidFill>
                  <a:schemeClr val="tx1"/>
                </a:solidFill>
              </a:rPr>
              <a:t>Gerrit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之后会产生多个代码审核单，最新提交对应的代码单会关联之前的提交对应的代码单。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1)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原则上按照时间顺序合入代码单，最先提交的代码单优先合入，后提交的代码单后合入，如果误操作先合入了最新的代码单，会一直处于</a:t>
            </a:r>
            <a:r>
              <a:rPr lang="en-US" altLang="zh-CN" sz="1400" b="1" dirty="0">
                <a:solidFill>
                  <a:schemeClr val="tx1"/>
                </a:solidFill>
              </a:rPr>
              <a:t>merge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pending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状态，待合入了关联的代码单之后，最新的代码单会自动合入。</a:t>
            </a:r>
            <a:endParaRPr lang="en-US" altLang="zh-CN" sz="1400" b="1" dirty="0" smtClean="0">
              <a:solidFill>
                <a:schemeClr val="tx1"/>
              </a:solidFill>
            </a:endParaRPr>
          </a:p>
        </p:txBody>
      </p: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90210"/>
            <a:ext cx="7560840" cy="3712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29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360040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 smtClean="0"/>
              <a:t> 十、如何处理代码提交单中关联了废弃的代码单：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309" y="620688"/>
            <a:ext cx="8219256" cy="5688632"/>
          </a:xfrm>
        </p:spPr>
        <p:txBody>
          <a:bodyPr>
            <a:normAutofit/>
          </a:bodyPr>
          <a:lstStyle/>
          <a:p>
            <a:r>
              <a:rPr lang="zh-CN" altLang="en-US" sz="1400" b="1" dirty="0" smtClean="0">
                <a:solidFill>
                  <a:schemeClr val="tx1"/>
                </a:solidFill>
              </a:rPr>
              <a:t>当</a:t>
            </a:r>
            <a:r>
              <a:rPr lang="zh-CN" altLang="en-US" sz="1400" b="1" dirty="0">
                <a:solidFill>
                  <a:schemeClr val="tx1"/>
                </a:solidFill>
              </a:rPr>
              <a:t>所关联的代码审核单被废弃时，最新的代码审核单合入代码时会一直处于</a:t>
            </a:r>
            <a:r>
              <a:rPr lang="en-US" altLang="zh-CN" sz="1400" b="1" dirty="0">
                <a:solidFill>
                  <a:schemeClr val="tx1"/>
                </a:solidFill>
              </a:rPr>
              <a:t>Submitted Merge Pending</a:t>
            </a:r>
            <a:r>
              <a:rPr lang="zh-CN" altLang="en-US" sz="1400" b="1" dirty="0">
                <a:solidFill>
                  <a:schemeClr val="tx1"/>
                </a:solidFill>
              </a:rPr>
              <a:t>的状态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。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en-US" altLang="zh-CN" sz="1400" b="1" dirty="0" smtClean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en-US" altLang="zh-CN" sz="1400" b="1" dirty="0" smtClean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en-US" altLang="zh-CN" sz="1400" b="1" dirty="0" smtClean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en-US" altLang="zh-CN" sz="1400" b="1" dirty="0" smtClean="0">
              <a:solidFill>
                <a:schemeClr val="tx1"/>
              </a:solidFill>
            </a:endParaRPr>
          </a:p>
          <a:p>
            <a:endParaRPr lang="en-US" altLang="zh-CN" sz="1400" b="1" dirty="0">
              <a:solidFill>
                <a:schemeClr val="tx1"/>
              </a:solidFill>
            </a:endParaRPr>
          </a:p>
          <a:p>
            <a:endParaRPr lang="en-US" altLang="zh-CN" sz="1400" b="1" dirty="0" smtClean="0">
              <a:solidFill>
                <a:schemeClr val="tx1"/>
              </a:solidFill>
            </a:endParaRPr>
          </a:p>
          <a:p>
            <a:r>
              <a:rPr lang="zh-CN" altLang="en-US" sz="1400" b="1" dirty="0" smtClean="0">
                <a:solidFill>
                  <a:schemeClr val="tx1"/>
                </a:solidFill>
              </a:rPr>
              <a:t>如果确认被关联的代码单被废弃，又要将最新的代码单对应的内容合入代码库，可按如下方法操作：</a:t>
            </a:r>
            <a:endParaRPr lang="en-US" altLang="zh-CN" sz="1400" b="1" dirty="0">
              <a:solidFill>
                <a:schemeClr val="tx1"/>
              </a:solidFill>
            </a:endParaRP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6792"/>
            <a:ext cx="7932361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04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360040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 smtClean="0"/>
              <a:t>十、如何处理代码提交单中关联了废弃的代码单：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309" y="620688"/>
            <a:ext cx="8219256" cy="5688632"/>
          </a:xfrm>
        </p:spPr>
        <p:txBody>
          <a:bodyPr>
            <a:normAutofit/>
          </a:bodyPr>
          <a:lstStyle/>
          <a:p>
            <a:r>
              <a:rPr lang="en-US" altLang="zh-CN" sz="1400" b="1" dirty="0" smtClean="0">
                <a:solidFill>
                  <a:schemeClr val="tx1"/>
                </a:solidFill>
              </a:rPr>
              <a:t>1)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进入</a:t>
            </a:r>
            <a:r>
              <a:rPr lang="en-US" altLang="zh-CN" sz="1400" b="1" dirty="0" err="1" smtClean="0">
                <a:solidFill>
                  <a:schemeClr val="tx1"/>
                </a:solidFill>
              </a:rPr>
              <a:t>Gerrit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页面将代码单废弃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2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400" b="1" dirty="0">
                <a:solidFill>
                  <a:schemeClr val="tx1"/>
                </a:solidFill>
              </a:rPr>
              <a:t>$cd  </a:t>
            </a:r>
            <a:r>
              <a:rPr lang="en-US" altLang="zh-CN" sz="1400" b="1" dirty="0" err="1">
                <a:solidFill>
                  <a:srgbClr val="FF0000"/>
                </a:solidFill>
              </a:rPr>
              <a:t>Ami_Weather</a:t>
            </a:r>
            <a:r>
              <a:rPr lang="en-US" altLang="zh-CN" sz="1400" b="1" dirty="0">
                <a:solidFill>
                  <a:srgbClr val="FF0000"/>
                </a:solidFill>
              </a:rPr>
              <a:t>/code/res </a:t>
            </a:r>
            <a:r>
              <a:rPr lang="en-US" altLang="zh-CN" sz="1400" b="1" dirty="0">
                <a:solidFill>
                  <a:schemeClr val="tx1"/>
                </a:solidFill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</a:rPr>
              <a:t>（红色字体根据实际情况替换</a:t>
            </a:r>
            <a:r>
              <a:rPr lang="en-US" altLang="zh-CN" sz="1400" b="1" dirty="0">
                <a:solidFill>
                  <a:srgbClr val="FF0000"/>
                </a:solidFill>
              </a:rPr>
              <a:t>)</a:t>
            </a:r>
            <a:r>
              <a:rPr lang="zh-CN" altLang="zh-CN" sz="1400" b="1" dirty="0">
                <a:solidFill>
                  <a:schemeClr val="tx1"/>
                </a:solidFill>
              </a:rPr>
              <a:t>注意</a:t>
            </a:r>
            <a:r>
              <a:rPr lang="en-US" altLang="zh-CN" sz="1400" b="1" dirty="0">
                <a:solidFill>
                  <a:schemeClr val="tx1"/>
                </a:solidFill>
              </a:rPr>
              <a:t>(</a:t>
            </a:r>
            <a:r>
              <a:rPr lang="zh-CN" altLang="zh-CN" sz="1400" b="1" dirty="0">
                <a:solidFill>
                  <a:schemeClr val="tx1"/>
                </a:solidFill>
              </a:rPr>
              <a:t>库中的</a:t>
            </a:r>
            <a:r>
              <a:rPr lang="en-US" altLang="zh-CN" sz="1400" b="1" dirty="0">
                <a:solidFill>
                  <a:schemeClr val="tx1"/>
                </a:solidFill>
              </a:rPr>
              <a:t>.</a:t>
            </a:r>
            <a:r>
              <a:rPr lang="en-US" altLang="zh-CN" sz="1400" b="1" dirty="0" err="1" smtClean="0">
                <a:solidFill>
                  <a:schemeClr val="tx1"/>
                </a:solidFill>
              </a:rPr>
              <a:t>gi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t/hooks/commit-</a:t>
            </a:r>
            <a:r>
              <a:rPr lang="en-US" altLang="zh-CN" sz="1400" b="1" dirty="0" err="1" smtClean="0">
                <a:solidFill>
                  <a:schemeClr val="tx1"/>
                </a:solidFill>
              </a:rPr>
              <a:t>msg</a:t>
            </a:r>
            <a:r>
              <a:rPr lang="zh-CN" altLang="zh-CN" sz="1400" b="1" dirty="0">
                <a:solidFill>
                  <a:schemeClr val="tx1"/>
                </a:solidFill>
              </a:rPr>
              <a:t>脚本是</a:t>
            </a:r>
            <a:r>
              <a:rPr lang="zh-CN" altLang="en-US" sz="1400" b="1" dirty="0">
                <a:solidFill>
                  <a:schemeClr val="tx1"/>
                </a:solidFill>
              </a:rPr>
              <a:t>已经</a:t>
            </a:r>
            <a:r>
              <a:rPr lang="zh-CN" altLang="zh-CN" sz="1400" b="1" dirty="0">
                <a:solidFill>
                  <a:schemeClr val="tx1"/>
                </a:solidFill>
              </a:rPr>
              <a:t>存在的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3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400" b="1" dirty="0">
                <a:solidFill>
                  <a:schemeClr val="tx1"/>
                </a:solidFill>
              </a:rPr>
              <a:t>$git reset --mixed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commit-id (commit-id)</a:t>
            </a: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4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$git status</a:t>
            </a: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5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400" b="1" dirty="0">
                <a:solidFill>
                  <a:schemeClr val="tx1"/>
                </a:solidFill>
              </a:rPr>
              <a:t>$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git  add  filename</a:t>
            </a: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6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400" b="1" dirty="0">
                <a:solidFill>
                  <a:schemeClr val="tx1"/>
                </a:solidFill>
              </a:rPr>
              <a:t>$ git 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commit </a:t>
            </a:r>
            <a:r>
              <a:rPr lang="en-US" altLang="zh-CN" sz="1400" b="1" dirty="0">
                <a:solidFill>
                  <a:schemeClr val="tx1"/>
                </a:solidFill>
              </a:rPr>
              <a:t>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-m  “</a:t>
            </a:r>
            <a:r>
              <a:rPr lang="en-US" altLang="zh-CN" sz="1400" b="1" dirty="0">
                <a:solidFill>
                  <a:schemeClr val="tx1"/>
                </a:solidFill>
              </a:rPr>
              <a:t>CR</a:t>
            </a:r>
            <a:r>
              <a:rPr lang="zh-CN" altLang="zh-CN" sz="1400" b="1" dirty="0">
                <a:solidFill>
                  <a:schemeClr val="tx1"/>
                </a:solidFill>
              </a:rPr>
              <a:t>编号 内容简单描述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7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400" b="1" dirty="0">
                <a:solidFill>
                  <a:schemeClr val="tx1"/>
                </a:solidFill>
              </a:rPr>
              <a:t>$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git </a:t>
            </a:r>
            <a:r>
              <a:rPr lang="en-US" altLang="zh-CN" sz="1400" b="1" dirty="0">
                <a:solidFill>
                  <a:schemeClr val="tx1"/>
                </a:solidFill>
              </a:rPr>
              <a:t>pull  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--rebase</a:t>
            </a:r>
            <a:r>
              <a:rPr lang="zh-CN" altLang="en-US" sz="1400" b="1" dirty="0">
                <a:solidFill>
                  <a:schemeClr val="tx1"/>
                </a:solidFill>
              </a:rPr>
              <a:t>（更新本地库，同时要注意本地库中没有修改未提交的文件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）</a:t>
            </a:r>
            <a:endParaRPr lang="en-US" altLang="zh-CN" sz="1400" b="1" dirty="0" smtClean="0">
              <a:solidFill>
                <a:schemeClr val="tx1"/>
              </a:solidFill>
            </a:endParaRP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8</a:t>
            </a:r>
            <a:r>
              <a:rPr lang="zh-CN" altLang="en-US" sz="1400" b="1" dirty="0">
                <a:solidFill>
                  <a:schemeClr val="tx1"/>
                </a:solidFill>
              </a:rPr>
              <a:t>）</a:t>
            </a:r>
            <a:r>
              <a:rPr lang="en-US" altLang="zh-CN" sz="1400" b="1" dirty="0">
                <a:solidFill>
                  <a:schemeClr val="tx1"/>
                </a:solidFill>
              </a:rPr>
              <a:t>$git status</a:t>
            </a:r>
          </a:p>
          <a:p>
            <a:r>
              <a:rPr lang="en-US" altLang="zh-CN" sz="1400" b="1" dirty="0" smtClean="0">
                <a:solidFill>
                  <a:schemeClr val="tx1"/>
                </a:solidFill>
              </a:rPr>
              <a:t>9</a:t>
            </a:r>
            <a:r>
              <a:rPr lang="zh-CN" altLang="en-US" sz="14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1400" b="1" dirty="0" smtClean="0">
                <a:solidFill>
                  <a:schemeClr val="tx1"/>
                </a:solidFill>
              </a:rPr>
              <a:t>$$</a:t>
            </a:r>
            <a:r>
              <a:rPr lang="en-US" altLang="zh-CN" sz="1400" b="1" dirty="0">
                <a:solidFill>
                  <a:schemeClr val="tx1"/>
                </a:solidFill>
              </a:rPr>
              <a:t>git push origin </a:t>
            </a:r>
            <a:r>
              <a:rPr lang="en-US" altLang="zh-CN" sz="1400" b="1" dirty="0" err="1">
                <a:solidFill>
                  <a:srgbClr val="FF0000"/>
                </a:solidFill>
              </a:rPr>
              <a:t>HEAD</a:t>
            </a:r>
            <a:r>
              <a:rPr lang="en-US" altLang="zh-CN" sz="1400" b="1" dirty="0" err="1">
                <a:solidFill>
                  <a:schemeClr val="tx1"/>
                </a:solidFill>
              </a:rPr>
              <a:t>:refs</a:t>
            </a:r>
            <a:r>
              <a:rPr lang="en-US" altLang="zh-CN" sz="1400" b="1" dirty="0">
                <a:solidFill>
                  <a:schemeClr val="tx1"/>
                </a:solidFill>
              </a:rPr>
              <a:t>/for/</a:t>
            </a:r>
            <a:r>
              <a:rPr lang="en-US" altLang="zh-CN" sz="1400" b="1" dirty="0" err="1">
                <a:solidFill>
                  <a:srgbClr val="FF0000"/>
                </a:solidFill>
              </a:rPr>
              <a:t>branchname</a:t>
            </a:r>
            <a:r>
              <a:rPr lang="en-US" altLang="zh-CN" sz="1400" b="1" dirty="0">
                <a:solidFill>
                  <a:schemeClr val="tx1"/>
                </a:solidFill>
              </a:rPr>
              <a:t>  </a:t>
            </a:r>
            <a:r>
              <a:rPr lang="en-US" altLang="zh-CN" sz="1400" b="1" dirty="0">
                <a:solidFill>
                  <a:srgbClr val="FF0000"/>
                </a:solidFill>
              </a:rPr>
              <a:t>###</a:t>
            </a:r>
            <a:r>
              <a:rPr lang="en-US" altLang="zh-CN" sz="1400" b="1" dirty="0" err="1">
                <a:solidFill>
                  <a:srgbClr val="FF0000"/>
                </a:solidFill>
              </a:rPr>
              <a:t>branchname</a:t>
            </a:r>
            <a:r>
              <a:rPr lang="zh-CN" altLang="zh-CN" sz="1400" b="1" dirty="0">
                <a:solidFill>
                  <a:srgbClr val="FF0000"/>
                </a:solidFill>
              </a:rPr>
              <a:t>要根据需求填写</a:t>
            </a:r>
          </a:p>
          <a:p>
            <a:endParaRPr lang="en-US" altLang="zh-CN" sz="1400" b="1" dirty="0" smtClean="0">
              <a:solidFill>
                <a:schemeClr val="tx1"/>
              </a:solidFill>
            </a:endParaRPr>
          </a:p>
          <a:p>
            <a:endParaRPr lang="zh-CN" altLang="zh-CN" sz="1400" b="1" dirty="0">
              <a:solidFill>
                <a:srgbClr val="FF0000"/>
              </a:solidFill>
            </a:endParaRPr>
          </a:p>
          <a:p>
            <a:endParaRPr lang="zh-CN" altLang="zh-CN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86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44624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2400" dirty="0" smtClean="0"/>
              <a:t>十一、如何</a:t>
            </a:r>
            <a:r>
              <a:rPr lang="zh-CN" altLang="en-US" sz="2400" dirty="0"/>
              <a:t>处理</a:t>
            </a:r>
            <a:r>
              <a:rPr lang="en-US" altLang="zh-CN" sz="2400" dirty="0" err="1"/>
              <a:t>Gerrit</a:t>
            </a:r>
            <a:r>
              <a:rPr lang="en-US" altLang="zh-CN" sz="2400" dirty="0"/>
              <a:t> web</a:t>
            </a:r>
            <a:r>
              <a:rPr lang="zh-CN" altLang="en-US" sz="2400" dirty="0" smtClean="0"/>
              <a:t>页面走查不通过的代码</a:t>
            </a:r>
            <a:r>
              <a:rPr lang="zh-CN" altLang="en-US" sz="2400" dirty="0"/>
              <a:t>提交单：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19256" cy="5400600"/>
          </a:xfrm>
        </p:spPr>
        <p:txBody>
          <a:bodyPr>
            <a:normAutofit fontScale="47500" lnSpcReduction="20000"/>
          </a:bodyPr>
          <a:lstStyle/>
          <a:p>
            <a:r>
              <a:rPr lang="zh-CN" altLang="zh-CN" b="1" dirty="0">
                <a:solidFill>
                  <a:schemeClr val="tx1"/>
                </a:solidFill>
              </a:rPr>
              <a:t>如果刚刚提交的代码单走查不通过，收到走查人员的评语通知邮件，如何处理： 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rgbClr val="FF0000"/>
                </a:solidFill>
              </a:rPr>
              <a:t>$git log 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 1.   </a:t>
            </a:r>
            <a:r>
              <a:rPr lang="zh-CN" altLang="zh-CN" b="1" dirty="0" smtClean="0">
                <a:solidFill>
                  <a:srgbClr val="FF0000"/>
                </a:solidFill>
              </a:rPr>
              <a:t>先</a:t>
            </a:r>
            <a:r>
              <a:rPr lang="zh-CN" altLang="zh-CN" b="1" dirty="0">
                <a:solidFill>
                  <a:srgbClr val="FF0000"/>
                </a:solidFill>
              </a:rPr>
              <a:t>通过</a:t>
            </a:r>
            <a:r>
              <a:rPr lang="en-US" altLang="zh-CN" b="1" dirty="0">
                <a:solidFill>
                  <a:srgbClr val="FF0000"/>
                </a:solidFill>
              </a:rPr>
              <a:t>git log</a:t>
            </a:r>
            <a:r>
              <a:rPr lang="zh-CN" altLang="zh-CN" b="1" dirty="0">
                <a:solidFill>
                  <a:srgbClr val="FF0000"/>
                </a:solidFill>
              </a:rPr>
              <a:t>查看历史日志顺序，确认被打回的走查单对应的那次提交是本地库的最新提交，历史日志位于最</a:t>
            </a:r>
            <a:r>
              <a:rPr lang="zh-CN" altLang="zh-CN" b="1" dirty="0" smtClean="0">
                <a:solidFill>
                  <a:srgbClr val="FF0000"/>
                </a:solidFill>
              </a:rPr>
              <a:t>上面</a:t>
            </a:r>
            <a:r>
              <a:rPr lang="zh-CN" altLang="en-US" b="1" dirty="0" smtClean="0">
                <a:solidFill>
                  <a:srgbClr val="FF0000"/>
                </a:solidFill>
              </a:rPr>
              <a:t>，按照方法一操作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r>
              <a:rPr lang="zh-CN" altLang="zh-CN" b="1" dirty="0" smtClean="0">
                <a:solidFill>
                  <a:srgbClr val="FF0000"/>
                </a:solidFill>
              </a:rPr>
              <a:t>如果</a:t>
            </a:r>
            <a:r>
              <a:rPr lang="zh-CN" altLang="zh-CN" b="1" dirty="0">
                <a:solidFill>
                  <a:srgbClr val="FF0000"/>
                </a:solidFill>
              </a:rPr>
              <a:t>不是，</a:t>
            </a:r>
            <a:r>
              <a:rPr lang="zh-CN" altLang="zh-CN" b="1" dirty="0" smtClean="0">
                <a:solidFill>
                  <a:srgbClr val="FF0000"/>
                </a:solidFill>
              </a:rPr>
              <a:t>按照方法</a:t>
            </a:r>
            <a:r>
              <a:rPr lang="zh-CN" altLang="en-US" b="1" dirty="0">
                <a:solidFill>
                  <a:srgbClr val="FF0000"/>
                </a:solidFill>
              </a:rPr>
              <a:t>二</a:t>
            </a:r>
            <a:r>
              <a:rPr lang="zh-CN" altLang="zh-CN" b="1" dirty="0">
                <a:solidFill>
                  <a:srgbClr val="FF0000"/>
                </a:solidFill>
              </a:rPr>
              <a:t>进行</a:t>
            </a:r>
            <a:r>
              <a:rPr lang="zh-CN" altLang="zh-CN" b="1" dirty="0" smtClean="0">
                <a:solidFill>
                  <a:srgbClr val="FF0000"/>
                </a:solidFill>
              </a:rPr>
              <a:t>操作</a:t>
            </a:r>
            <a:r>
              <a:rPr lang="zh-CN" altLang="en-US" b="1" dirty="0" smtClean="0">
                <a:solidFill>
                  <a:srgbClr val="FF0000"/>
                </a:solidFill>
              </a:rPr>
              <a:t>。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2.</a:t>
            </a:r>
            <a:r>
              <a:rPr lang="zh-CN" altLang="en-US" b="1" dirty="0" smtClean="0">
                <a:solidFill>
                  <a:srgbClr val="FF0000"/>
                </a:solidFill>
              </a:rPr>
              <a:t>注意：</a:t>
            </a:r>
            <a:r>
              <a:rPr lang="en-US" altLang="zh-CN" b="1" dirty="0" smtClean="0">
                <a:solidFill>
                  <a:srgbClr val="FF0000"/>
                </a:solidFill>
              </a:rPr>
              <a:t> </a:t>
            </a:r>
            <a:r>
              <a:rPr lang="zh-CN" altLang="zh-CN" b="1" dirty="0">
                <a:solidFill>
                  <a:schemeClr val="tx1"/>
                </a:solidFill>
              </a:rPr>
              <a:t>如果在执行更新之前，发现本地库中有修改未提交的文件：</a:t>
            </a:r>
          </a:p>
          <a:p>
            <a:r>
              <a:rPr lang="zh-CN" altLang="zh-CN" b="1" dirty="0">
                <a:solidFill>
                  <a:schemeClr val="tx1"/>
                </a:solidFill>
              </a:rPr>
              <a:t>也就是说，你第一次修改提交推送的代码单还未走查完毕，你已经在本地库开始新的修改，此时你收到第一次修改代码走查不通过的邮件，现在要紧急处理走查不通过的问题，但是本地工作区又有新修改，这些新修改还未提交到本地库，但是现在又要更新本地库，在更新之前，先将第二次的修改缓存起来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  $ git stash (</a:t>
            </a:r>
            <a:r>
              <a:rPr lang="zh-CN" altLang="zh-CN" b="1" dirty="0">
                <a:solidFill>
                  <a:schemeClr val="tx1"/>
                </a:solidFill>
              </a:rPr>
              <a:t>保存当前的工作现场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zh-CN" b="1" dirty="0">
              <a:solidFill>
                <a:schemeClr val="tx1"/>
              </a:solidFill>
            </a:endParaRPr>
          </a:p>
          <a:p>
            <a:r>
              <a:rPr lang="zh-CN" altLang="zh-CN" b="1" dirty="0">
                <a:solidFill>
                  <a:schemeClr val="tx1"/>
                </a:solidFill>
              </a:rPr>
              <a:t>在解决完上一次走查不通的代码之后，恢复工作现场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  $git stash pop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方法一：</a:t>
            </a:r>
            <a:endParaRPr lang="zh-CN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1</a:t>
            </a:r>
            <a:r>
              <a:rPr lang="zh-CN" altLang="zh-CN" b="1" dirty="0">
                <a:solidFill>
                  <a:schemeClr val="tx1"/>
                </a:solidFill>
              </a:rPr>
              <a:t>）</a:t>
            </a:r>
            <a:r>
              <a:rPr lang="en-US" altLang="zh-CN" b="1" dirty="0">
                <a:solidFill>
                  <a:schemeClr val="tx1"/>
                </a:solidFill>
              </a:rPr>
              <a:t>$cd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Ami_Weather</a:t>
            </a:r>
            <a:r>
              <a:rPr lang="en-US" altLang="zh-CN" b="1" dirty="0" smtClean="0">
                <a:solidFill>
                  <a:srgbClr val="FF0000"/>
                </a:solidFill>
              </a:rPr>
              <a:t>/code/res    </a:t>
            </a:r>
            <a:r>
              <a:rPr lang="zh-CN" altLang="en-US" b="1" dirty="0" smtClean="0">
                <a:solidFill>
                  <a:srgbClr val="FF0000"/>
                </a:solidFill>
              </a:rPr>
              <a:t>（红色字体根据实际情况替换</a:t>
            </a:r>
            <a:r>
              <a:rPr lang="en-US" altLang="zh-CN" b="1" dirty="0">
                <a:solidFill>
                  <a:srgbClr val="FF0000"/>
                </a:solidFill>
              </a:rPr>
              <a:t>)</a:t>
            </a:r>
            <a:endParaRPr lang="zh-CN" altLang="zh-CN" b="1" dirty="0">
              <a:solidFill>
                <a:srgbClr val="FF0000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2</a:t>
            </a:r>
            <a:r>
              <a:rPr lang="zh-CN" altLang="zh-CN" b="1" dirty="0">
                <a:solidFill>
                  <a:schemeClr val="tx1"/>
                </a:solidFill>
              </a:rPr>
              <a:t>）</a:t>
            </a:r>
            <a:r>
              <a:rPr lang="en-US" altLang="zh-CN" b="1" dirty="0">
                <a:solidFill>
                  <a:schemeClr val="tx1"/>
                </a:solidFill>
              </a:rPr>
              <a:t>$git status </a:t>
            </a:r>
            <a:endParaRPr lang="zh-CN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3</a:t>
            </a:r>
            <a:r>
              <a:rPr lang="zh-CN" altLang="zh-CN" b="1" dirty="0">
                <a:solidFill>
                  <a:schemeClr val="tx1"/>
                </a:solidFill>
              </a:rPr>
              <a:t>）</a:t>
            </a:r>
            <a:r>
              <a:rPr lang="en-US" altLang="zh-CN" b="1" dirty="0">
                <a:solidFill>
                  <a:schemeClr val="tx1"/>
                </a:solidFill>
              </a:rPr>
              <a:t>$git pull </a:t>
            </a:r>
            <a:r>
              <a:rPr lang="en-US" altLang="zh-CN" b="1" dirty="0">
                <a:solidFill>
                  <a:srgbClr val="FF0000"/>
                </a:solidFill>
              </a:rPr>
              <a:t>--rebase 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zh-CN" altLang="zh-CN" b="1" dirty="0">
                <a:solidFill>
                  <a:schemeClr val="tx1"/>
                </a:solidFill>
              </a:rPr>
              <a:t>更新本地库，同时要注意本地库中没有修改未提交的文件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  4</a:t>
            </a:r>
            <a:r>
              <a:rPr lang="zh-CN" altLang="zh-CN" b="1" dirty="0">
                <a:solidFill>
                  <a:schemeClr val="tx1"/>
                </a:solidFill>
              </a:rPr>
              <a:t>）</a:t>
            </a:r>
            <a:r>
              <a:rPr lang="en-US" altLang="zh-CN" b="1" dirty="0">
                <a:solidFill>
                  <a:schemeClr val="tx1"/>
                </a:solidFill>
              </a:rPr>
              <a:t>$</a:t>
            </a:r>
            <a:r>
              <a:rPr lang="zh-CN" altLang="zh-CN" b="1" dirty="0">
                <a:solidFill>
                  <a:schemeClr val="tx1"/>
                </a:solidFill>
              </a:rPr>
              <a:t>修改文件，</a:t>
            </a:r>
            <a:r>
              <a:rPr lang="en-US" altLang="zh-CN" b="1" dirty="0">
                <a:solidFill>
                  <a:schemeClr val="tx1"/>
                </a:solidFill>
              </a:rPr>
              <a:t>git add </a:t>
            </a:r>
            <a:r>
              <a:rPr lang="zh-CN" altLang="zh-CN" b="1" dirty="0" smtClean="0">
                <a:solidFill>
                  <a:schemeClr val="tx1"/>
                </a:solidFill>
              </a:rPr>
              <a:t>文件名</a:t>
            </a:r>
            <a:endParaRPr lang="en-US" altLang="zh-CN" b="1" dirty="0" smtClean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  5</a:t>
            </a:r>
            <a:r>
              <a:rPr lang="zh-CN" altLang="zh-CN" b="1" dirty="0">
                <a:solidFill>
                  <a:schemeClr val="tx1"/>
                </a:solidFill>
              </a:rPr>
              <a:t>）</a:t>
            </a:r>
            <a:r>
              <a:rPr lang="en-US" altLang="zh-CN" b="1" dirty="0">
                <a:solidFill>
                  <a:schemeClr val="tx1"/>
                </a:solidFill>
              </a:rPr>
              <a:t>$git commit --amend </a:t>
            </a:r>
            <a:endParaRPr lang="zh-CN" altLang="zh-CN" b="1" dirty="0">
              <a:solidFill>
                <a:schemeClr val="tx1"/>
              </a:solidFill>
            </a:endParaRPr>
          </a:p>
          <a:p>
            <a:r>
              <a:rPr lang="en-US" altLang="zh-CN" b="1" dirty="0" smtClean="0">
                <a:solidFill>
                  <a:schemeClr val="tx1"/>
                </a:solidFill>
              </a:rPr>
              <a:t>  6</a:t>
            </a:r>
            <a:r>
              <a:rPr lang="zh-CN" altLang="zh-CN" b="1" dirty="0">
                <a:solidFill>
                  <a:schemeClr val="tx1"/>
                </a:solidFill>
              </a:rPr>
              <a:t>）</a:t>
            </a:r>
            <a:r>
              <a:rPr lang="en-US" altLang="zh-CN" b="1" dirty="0">
                <a:solidFill>
                  <a:schemeClr val="tx1"/>
                </a:solidFill>
              </a:rPr>
              <a:t> $git push origin </a:t>
            </a:r>
            <a:r>
              <a:rPr lang="en-US" altLang="zh-CN" b="1" dirty="0" err="1" smtClean="0">
                <a:solidFill>
                  <a:schemeClr val="tx1"/>
                </a:solidFill>
              </a:rPr>
              <a:t>HEAD:refs</a:t>
            </a:r>
            <a:r>
              <a:rPr lang="en-US" altLang="zh-CN" b="1" dirty="0" smtClean="0">
                <a:solidFill>
                  <a:schemeClr val="tx1"/>
                </a:solidFill>
              </a:rPr>
              <a:t>/for/</a:t>
            </a:r>
            <a:r>
              <a:rPr lang="en-US" altLang="zh-CN" b="1" dirty="0" err="1" smtClean="0">
                <a:solidFill>
                  <a:srgbClr val="FF0000"/>
                </a:solidFill>
              </a:rPr>
              <a:t>branchname</a:t>
            </a:r>
            <a:r>
              <a:rPr lang="en-US" altLang="zh-CN" b="1" dirty="0" smtClean="0">
                <a:solidFill>
                  <a:schemeClr val="tx1"/>
                </a:solidFill>
              </a:rPr>
              <a:t>  </a:t>
            </a:r>
            <a:r>
              <a:rPr lang="en-US" altLang="zh-CN" b="1" dirty="0">
                <a:solidFill>
                  <a:schemeClr val="tx1"/>
                </a:solidFill>
              </a:rPr>
              <a:t>###</a:t>
            </a:r>
            <a:r>
              <a:rPr lang="en-US" altLang="zh-CN" b="1" dirty="0" err="1">
                <a:solidFill>
                  <a:srgbClr val="FF0000"/>
                </a:solidFill>
              </a:rPr>
              <a:t>branchname</a:t>
            </a:r>
            <a:r>
              <a:rPr lang="zh-CN" altLang="zh-CN" b="1" dirty="0">
                <a:solidFill>
                  <a:srgbClr val="FF0000"/>
                </a:solidFill>
              </a:rPr>
              <a:t>要根据需求填写</a:t>
            </a:r>
          </a:p>
          <a:p>
            <a:r>
              <a:rPr lang="zh-CN" altLang="zh-CN" b="1" dirty="0">
                <a:solidFill>
                  <a:schemeClr val="tx1"/>
                </a:solidFill>
              </a:rPr>
              <a:t>第六步执行完之后，在</a:t>
            </a:r>
            <a:r>
              <a:rPr lang="en-US" altLang="zh-CN" b="1" dirty="0" err="1">
                <a:solidFill>
                  <a:schemeClr val="tx1"/>
                </a:solidFill>
              </a:rPr>
              <a:t>gerrit</a:t>
            </a:r>
            <a:r>
              <a:rPr lang="en-US" altLang="zh-CN" b="1" dirty="0">
                <a:solidFill>
                  <a:schemeClr val="tx1"/>
                </a:solidFill>
              </a:rPr>
              <a:t> web</a:t>
            </a:r>
            <a:r>
              <a:rPr lang="zh-CN" altLang="zh-CN" b="1" dirty="0">
                <a:solidFill>
                  <a:schemeClr val="tx1"/>
                </a:solidFill>
              </a:rPr>
              <a:t>页面被打回的代码提交单中会出现一个新的代码包，再次添加走查人员走查代码</a:t>
            </a: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备注：使用</a:t>
            </a:r>
            <a:r>
              <a:rPr lang="en-US" altLang="zh-CN" b="1" dirty="0" smtClean="0">
                <a:solidFill>
                  <a:srgbClr val="FF0000"/>
                </a:solidFill>
              </a:rPr>
              <a:t>repo</a:t>
            </a:r>
            <a:r>
              <a:rPr lang="zh-CN" altLang="en-US" b="1" dirty="0" smtClean="0">
                <a:solidFill>
                  <a:srgbClr val="FF0000"/>
                </a:solidFill>
              </a:rPr>
              <a:t>下载代码，同样需要进入代码提交单所对应的</a:t>
            </a:r>
            <a:r>
              <a:rPr lang="en-US" altLang="zh-CN" b="1" dirty="0" smtClean="0">
                <a:solidFill>
                  <a:srgbClr val="FF0000"/>
                </a:solidFill>
              </a:rPr>
              <a:t>git</a:t>
            </a:r>
            <a:r>
              <a:rPr lang="zh-CN" altLang="en-US" b="1" dirty="0" smtClean="0">
                <a:solidFill>
                  <a:srgbClr val="FF0000"/>
                </a:solidFill>
              </a:rPr>
              <a:t>工作区操作。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38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88640"/>
            <a:ext cx="8229600" cy="360040"/>
          </a:xfrm>
        </p:spPr>
        <p:txBody>
          <a:bodyPr>
            <a:noAutofit/>
          </a:bodyPr>
          <a:lstStyle/>
          <a:p>
            <a:pPr algn="ctr"/>
            <a:r>
              <a:rPr lang="zh-CN" altLang="en-US" sz="2400" dirty="0" smtClean="0"/>
              <a:t>十一、如何</a:t>
            </a:r>
            <a:r>
              <a:rPr lang="zh-CN" altLang="en-US" sz="2400" dirty="0"/>
              <a:t>处理</a:t>
            </a:r>
            <a:r>
              <a:rPr lang="en-US" altLang="zh-CN" sz="2400" dirty="0" err="1"/>
              <a:t>Gerrit</a:t>
            </a:r>
            <a:r>
              <a:rPr lang="en-US" altLang="zh-CN" sz="2400" dirty="0"/>
              <a:t> web</a:t>
            </a:r>
            <a:r>
              <a:rPr lang="zh-CN" altLang="en-US" sz="2400" dirty="0" smtClean="0"/>
              <a:t>页面走查不通过的代码</a:t>
            </a:r>
            <a:r>
              <a:rPr lang="zh-CN" altLang="en-US" sz="2400" dirty="0"/>
              <a:t>提交单：</a:t>
            </a:r>
            <a:endParaRPr lang="en-US" altLang="zh-CN" sz="2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19256" cy="5616624"/>
          </a:xfrm>
        </p:spPr>
        <p:txBody>
          <a:bodyPr>
            <a:normAutofit fontScale="62500" lnSpcReduction="20000"/>
          </a:bodyPr>
          <a:lstStyle/>
          <a:p>
            <a:r>
              <a:rPr lang="zh-CN" altLang="zh-CN" sz="2500" b="1" dirty="0">
                <a:solidFill>
                  <a:schemeClr val="tx1"/>
                </a:solidFill>
              </a:rPr>
              <a:t>走查不通过的代码对应的提交日志不是最新，该如何</a:t>
            </a:r>
            <a:r>
              <a:rPr lang="zh-CN" altLang="zh-CN" sz="2500" b="1" dirty="0" smtClean="0">
                <a:solidFill>
                  <a:schemeClr val="tx1"/>
                </a:solidFill>
              </a:rPr>
              <a:t>处理</a:t>
            </a:r>
            <a:endParaRPr lang="en-US" altLang="zh-CN" sz="2500" b="1" dirty="0" smtClean="0">
              <a:solidFill>
                <a:schemeClr val="tx1"/>
              </a:solidFill>
            </a:endParaRPr>
          </a:p>
          <a:p>
            <a:r>
              <a:rPr lang="zh-CN" altLang="en-US" sz="2500" b="1" dirty="0" smtClean="0">
                <a:solidFill>
                  <a:srgbClr val="FF0000"/>
                </a:solidFill>
              </a:rPr>
              <a:t>方法二：</a:t>
            </a:r>
            <a:endParaRPr lang="zh-CN" altLang="zh-CN" sz="2500" b="1" dirty="0">
              <a:solidFill>
                <a:srgbClr val="FF0000"/>
              </a:solidFill>
            </a:endParaRPr>
          </a:p>
          <a:p>
            <a:r>
              <a:rPr lang="en-US" altLang="zh-CN" sz="2500" b="1" dirty="0">
                <a:solidFill>
                  <a:schemeClr val="tx1"/>
                </a:solidFill>
              </a:rPr>
              <a:t>1</a:t>
            </a:r>
            <a:r>
              <a:rPr lang="zh-CN" altLang="zh-CN" sz="2500" b="1" dirty="0">
                <a:solidFill>
                  <a:schemeClr val="tx1"/>
                </a:solidFill>
              </a:rPr>
              <a:t>）</a:t>
            </a:r>
            <a:r>
              <a:rPr lang="en-US" altLang="zh-CN" sz="2500" b="1" dirty="0">
                <a:solidFill>
                  <a:schemeClr val="tx1"/>
                </a:solidFill>
              </a:rPr>
              <a:t>$cd </a:t>
            </a:r>
            <a:r>
              <a:rPr lang="en-US" altLang="zh-CN" sz="2500" b="1" dirty="0" smtClean="0">
                <a:solidFill>
                  <a:schemeClr val="tx1"/>
                </a:solidFill>
              </a:rPr>
              <a:t> </a:t>
            </a:r>
            <a:r>
              <a:rPr lang="en-US" altLang="zh-CN" sz="2500" b="1" dirty="0" err="1" smtClean="0">
                <a:solidFill>
                  <a:srgbClr val="FF0000"/>
                </a:solidFill>
              </a:rPr>
              <a:t>Ami_Weather</a:t>
            </a:r>
            <a:r>
              <a:rPr lang="en-US" altLang="zh-CN" sz="2500" b="1" dirty="0" smtClean="0">
                <a:solidFill>
                  <a:srgbClr val="FF0000"/>
                </a:solidFill>
              </a:rPr>
              <a:t>/code/res </a:t>
            </a:r>
            <a:r>
              <a:rPr lang="en-US" altLang="zh-CN" sz="2500" b="1" dirty="0" smtClean="0">
                <a:solidFill>
                  <a:schemeClr val="tx1"/>
                </a:solidFill>
              </a:rPr>
              <a:t> </a:t>
            </a:r>
            <a:r>
              <a:rPr lang="zh-CN" altLang="en-US" sz="2500" b="1" dirty="0" smtClean="0">
                <a:solidFill>
                  <a:srgbClr val="FF0000"/>
                </a:solidFill>
              </a:rPr>
              <a:t>（红色字体根据实际情况替换</a:t>
            </a:r>
            <a:r>
              <a:rPr lang="en-US" altLang="zh-CN" sz="2500" b="1" dirty="0" smtClean="0">
                <a:solidFill>
                  <a:srgbClr val="FF0000"/>
                </a:solidFill>
              </a:rPr>
              <a:t>)</a:t>
            </a:r>
            <a:r>
              <a:rPr lang="zh-CN" altLang="zh-CN" sz="2500" b="1" dirty="0" smtClean="0">
                <a:solidFill>
                  <a:schemeClr val="tx1"/>
                </a:solidFill>
              </a:rPr>
              <a:t>注意</a:t>
            </a:r>
            <a:r>
              <a:rPr lang="en-US" altLang="zh-CN" sz="2500" b="1" dirty="0">
                <a:solidFill>
                  <a:schemeClr val="tx1"/>
                </a:solidFill>
              </a:rPr>
              <a:t>(</a:t>
            </a:r>
            <a:r>
              <a:rPr lang="zh-CN" altLang="zh-CN" sz="2500" b="1" dirty="0">
                <a:solidFill>
                  <a:schemeClr val="tx1"/>
                </a:solidFill>
              </a:rPr>
              <a:t>库中的</a:t>
            </a:r>
            <a:r>
              <a:rPr lang="en-US" altLang="zh-CN" sz="2500" b="1" dirty="0">
                <a:solidFill>
                  <a:schemeClr val="tx1"/>
                </a:solidFill>
              </a:rPr>
              <a:t>.git/hooks/commit-</a:t>
            </a:r>
            <a:r>
              <a:rPr lang="en-US" altLang="zh-CN" sz="2500" b="1" dirty="0" err="1">
                <a:solidFill>
                  <a:schemeClr val="tx1"/>
                </a:solidFill>
              </a:rPr>
              <a:t>msg</a:t>
            </a:r>
            <a:r>
              <a:rPr lang="zh-CN" altLang="zh-CN" sz="2500" b="1" dirty="0">
                <a:solidFill>
                  <a:schemeClr val="tx1"/>
                </a:solidFill>
              </a:rPr>
              <a:t>脚本</a:t>
            </a:r>
            <a:r>
              <a:rPr lang="zh-CN" altLang="zh-CN" sz="2500" b="1" dirty="0" smtClean="0">
                <a:solidFill>
                  <a:schemeClr val="tx1"/>
                </a:solidFill>
              </a:rPr>
              <a:t>是</a:t>
            </a:r>
            <a:r>
              <a:rPr lang="zh-CN" altLang="en-US" sz="2500" b="1" dirty="0">
                <a:solidFill>
                  <a:schemeClr val="tx1"/>
                </a:solidFill>
              </a:rPr>
              <a:t>已经</a:t>
            </a:r>
            <a:r>
              <a:rPr lang="zh-CN" altLang="zh-CN" sz="2500" b="1" dirty="0" smtClean="0">
                <a:solidFill>
                  <a:schemeClr val="tx1"/>
                </a:solidFill>
              </a:rPr>
              <a:t>存在</a:t>
            </a:r>
            <a:r>
              <a:rPr lang="zh-CN" altLang="zh-CN" sz="2500" b="1" dirty="0">
                <a:solidFill>
                  <a:schemeClr val="tx1"/>
                </a:solidFill>
              </a:rPr>
              <a:t>的</a:t>
            </a:r>
            <a:r>
              <a:rPr lang="en-US" altLang="zh-CN" sz="2500" b="1" dirty="0">
                <a:solidFill>
                  <a:schemeClr val="tx1"/>
                </a:solidFill>
              </a:rPr>
              <a:t>)</a:t>
            </a:r>
            <a:endParaRPr lang="zh-CN" altLang="zh-CN" sz="2500" b="1" dirty="0">
              <a:solidFill>
                <a:schemeClr val="tx1"/>
              </a:solidFill>
            </a:endParaRPr>
          </a:p>
          <a:p>
            <a:r>
              <a:rPr lang="en-US" altLang="zh-CN" sz="2500" b="1" dirty="0">
                <a:solidFill>
                  <a:schemeClr val="tx1"/>
                </a:solidFill>
              </a:rPr>
              <a:t>2</a:t>
            </a:r>
            <a:r>
              <a:rPr lang="zh-CN" altLang="zh-CN" sz="2500" b="1" dirty="0">
                <a:solidFill>
                  <a:schemeClr val="tx1"/>
                </a:solidFill>
              </a:rPr>
              <a:t>）</a:t>
            </a:r>
            <a:r>
              <a:rPr lang="en-US" altLang="zh-CN" sz="2500" b="1" dirty="0">
                <a:solidFill>
                  <a:schemeClr val="tx1"/>
                </a:solidFill>
              </a:rPr>
              <a:t>$git status</a:t>
            </a:r>
            <a:endParaRPr lang="zh-CN" altLang="zh-CN" sz="2500" b="1" dirty="0">
              <a:solidFill>
                <a:schemeClr val="tx1"/>
              </a:solidFill>
            </a:endParaRPr>
          </a:p>
          <a:p>
            <a:r>
              <a:rPr lang="en-US" altLang="zh-CN" sz="2500" b="1" dirty="0" smtClean="0">
                <a:solidFill>
                  <a:schemeClr val="tx1"/>
                </a:solidFill>
              </a:rPr>
              <a:t>3</a:t>
            </a:r>
            <a:r>
              <a:rPr lang="zh-CN" altLang="zh-CN" sz="2500" b="1" dirty="0" smtClean="0">
                <a:solidFill>
                  <a:schemeClr val="tx1"/>
                </a:solidFill>
              </a:rPr>
              <a:t>）</a:t>
            </a:r>
            <a:r>
              <a:rPr lang="en-US" altLang="zh-CN" sz="2500" b="1" dirty="0" smtClean="0">
                <a:solidFill>
                  <a:schemeClr val="tx1"/>
                </a:solidFill>
              </a:rPr>
              <a:t>$git pull  </a:t>
            </a:r>
            <a:r>
              <a:rPr lang="en-US" altLang="zh-CN" sz="2500" dirty="0" smtClean="0">
                <a:solidFill>
                  <a:srgbClr val="FF0000"/>
                </a:solidFill>
              </a:rPr>
              <a:t>--rebase</a:t>
            </a:r>
            <a:r>
              <a:rPr lang="zh-CN" altLang="en-US" sz="2500" b="1" dirty="0" smtClean="0">
                <a:solidFill>
                  <a:schemeClr val="tx1"/>
                </a:solidFill>
              </a:rPr>
              <a:t>（更新本地库，同时要注意本地库中没有修改未提交的文件）</a:t>
            </a:r>
            <a:endParaRPr lang="zh-CN" altLang="zh-CN" sz="2500" b="1" dirty="0" smtClean="0">
              <a:solidFill>
                <a:schemeClr val="tx1"/>
              </a:solidFill>
            </a:endParaRPr>
          </a:p>
          <a:p>
            <a:r>
              <a:rPr lang="en-US" altLang="zh-CN" sz="2500" b="1" dirty="0" smtClean="0">
                <a:solidFill>
                  <a:schemeClr val="tx1"/>
                </a:solidFill>
              </a:rPr>
              <a:t>4</a:t>
            </a:r>
            <a:r>
              <a:rPr lang="zh-CN" altLang="zh-CN" sz="2500" b="1" dirty="0">
                <a:solidFill>
                  <a:schemeClr val="tx1"/>
                </a:solidFill>
              </a:rPr>
              <a:t>）</a:t>
            </a:r>
            <a:r>
              <a:rPr lang="en-US" altLang="zh-CN" sz="2500" b="1" dirty="0">
                <a:solidFill>
                  <a:schemeClr val="tx1"/>
                </a:solidFill>
              </a:rPr>
              <a:t>$</a:t>
            </a:r>
            <a:r>
              <a:rPr lang="zh-CN" altLang="zh-CN" sz="2500" b="1" dirty="0">
                <a:solidFill>
                  <a:schemeClr val="tx1"/>
                </a:solidFill>
              </a:rPr>
              <a:t>修改文件</a:t>
            </a:r>
          </a:p>
          <a:p>
            <a:r>
              <a:rPr lang="en-US" altLang="zh-CN" sz="2500" b="1" dirty="0">
                <a:solidFill>
                  <a:schemeClr val="tx1"/>
                </a:solidFill>
              </a:rPr>
              <a:t>5</a:t>
            </a:r>
            <a:r>
              <a:rPr lang="zh-CN" altLang="zh-CN" sz="2500" b="1" dirty="0">
                <a:solidFill>
                  <a:schemeClr val="tx1"/>
                </a:solidFill>
              </a:rPr>
              <a:t>）通过</a:t>
            </a:r>
            <a:r>
              <a:rPr lang="en-US" altLang="zh-CN" sz="2500" b="1" dirty="0">
                <a:solidFill>
                  <a:schemeClr val="tx1"/>
                </a:solidFill>
              </a:rPr>
              <a:t>git log</a:t>
            </a:r>
            <a:r>
              <a:rPr lang="zh-CN" altLang="zh-CN" sz="2500" b="1" dirty="0">
                <a:solidFill>
                  <a:schemeClr val="tx1"/>
                </a:solidFill>
              </a:rPr>
              <a:t>找到走查不通过的代码对应的提交日志中的</a:t>
            </a:r>
            <a:r>
              <a:rPr lang="en-US" altLang="zh-CN" sz="2500" b="1" dirty="0">
                <a:solidFill>
                  <a:schemeClr val="tx1"/>
                </a:solidFill>
              </a:rPr>
              <a:t>commit-ID,</a:t>
            </a:r>
            <a:r>
              <a:rPr lang="zh-CN" altLang="zh-CN" sz="2500" b="1" dirty="0">
                <a:solidFill>
                  <a:schemeClr val="tx1"/>
                </a:solidFill>
              </a:rPr>
              <a:t>或者与最新提交之间有多少次提交日志</a:t>
            </a:r>
            <a:r>
              <a:rPr lang="en-US" altLang="zh-CN" sz="2500" b="1" dirty="0">
                <a:solidFill>
                  <a:schemeClr val="tx1"/>
                </a:solidFill>
              </a:rPr>
              <a:t> </a:t>
            </a:r>
            <a:r>
              <a:rPr lang="en-US" altLang="zh-CN" sz="2500" b="1" dirty="0" err="1">
                <a:solidFill>
                  <a:schemeClr val="tx1"/>
                </a:solidFill>
              </a:rPr>
              <a:t>num</a:t>
            </a:r>
            <a:endParaRPr lang="zh-CN" altLang="zh-CN" sz="2500" b="1" dirty="0">
              <a:solidFill>
                <a:schemeClr val="tx1"/>
              </a:solidFill>
            </a:endParaRPr>
          </a:p>
          <a:p>
            <a:r>
              <a:rPr lang="en-US" altLang="zh-CN" sz="2500" b="1" dirty="0">
                <a:solidFill>
                  <a:schemeClr val="tx1"/>
                </a:solidFill>
              </a:rPr>
              <a:t>6</a:t>
            </a:r>
            <a:r>
              <a:rPr lang="zh-CN" altLang="zh-CN" sz="2500" b="1" dirty="0">
                <a:solidFill>
                  <a:schemeClr val="tx1"/>
                </a:solidFill>
              </a:rPr>
              <a:t>）</a:t>
            </a:r>
            <a:r>
              <a:rPr lang="en-US" altLang="zh-CN" sz="2500" b="1" dirty="0">
                <a:solidFill>
                  <a:schemeClr val="tx1"/>
                </a:solidFill>
              </a:rPr>
              <a:t>git checkout  commit-ID </a:t>
            </a:r>
            <a:r>
              <a:rPr lang="zh-CN" altLang="zh-CN" sz="2500" b="1" dirty="0">
                <a:solidFill>
                  <a:schemeClr val="tx1"/>
                </a:solidFill>
              </a:rPr>
              <a:t>或者</a:t>
            </a:r>
            <a:r>
              <a:rPr lang="en-US" altLang="zh-CN" sz="2500" b="1" dirty="0">
                <a:solidFill>
                  <a:schemeClr val="tx1"/>
                </a:solidFill>
              </a:rPr>
              <a:t>git checkout </a:t>
            </a:r>
            <a:r>
              <a:rPr lang="en-US" altLang="zh-CN" sz="2500" b="1" dirty="0" err="1">
                <a:solidFill>
                  <a:schemeClr val="tx1"/>
                </a:solidFill>
              </a:rPr>
              <a:t>HEAD~num</a:t>
            </a:r>
            <a:endParaRPr lang="zh-CN" altLang="zh-CN" sz="2500" b="1" dirty="0">
              <a:solidFill>
                <a:schemeClr val="tx1"/>
              </a:solidFill>
            </a:endParaRPr>
          </a:p>
          <a:p>
            <a:r>
              <a:rPr lang="en-US" altLang="zh-CN" sz="2500" b="1" dirty="0">
                <a:solidFill>
                  <a:schemeClr val="tx1"/>
                </a:solidFill>
              </a:rPr>
              <a:t>7) git add filename</a:t>
            </a:r>
            <a:endParaRPr lang="zh-CN" altLang="zh-CN" sz="2500" b="1" dirty="0">
              <a:solidFill>
                <a:schemeClr val="tx1"/>
              </a:solidFill>
            </a:endParaRPr>
          </a:p>
          <a:p>
            <a:r>
              <a:rPr lang="en-US" altLang="zh-CN" sz="2500" b="1" dirty="0">
                <a:solidFill>
                  <a:schemeClr val="tx1"/>
                </a:solidFill>
              </a:rPr>
              <a:t>8)git commit  </a:t>
            </a:r>
            <a:r>
              <a:rPr lang="en-US" altLang="zh-CN" sz="2500" smtClean="0">
                <a:solidFill>
                  <a:srgbClr val="FF0000"/>
                </a:solidFill>
              </a:rPr>
              <a:t>--amend</a:t>
            </a:r>
            <a:endParaRPr lang="zh-CN" altLang="zh-CN" sz="2500" b="1" dirty="0" smtClean="0">
              <a:solidFill>
                <a:srgbClr val="FF0000"/>
              </a:solidFill>
            </a:endParaRPr>
          </a:p>
          <a:p>
            <a:r>
              <a:rPr lang="en-US" altLang="zh-CN" sz="2500" b="1" dirty="0" smtClean="0">
                <a:solidFill>
                  <a:schemeClr val="tx1"/>
                </a:solidFill>
              </a:rPr>
              <a:t>9) $</a:t>
            </a:r>
            <a:r>
              <a:rPr lang="en-US" altLang="zh-CN" sz="2500" b="1" dirty="0" err="1" smtClean="0">
                <a:solidFill>
                  <a:schemeClr val="tx1"/>
                </a:solidFill>
              </a:rPr>
              <a:t>git</a:t>
            </a:r>
            <a:r>
              <a:rPr lang="en-US" altLang="zh-CN" sz="2500" b="1" dirty="0" smtClean="0">
                <a:solidFill>
                  <a:schemeClr val="tx1"/>
                </a:solidFill>
              </a:rPr>
              <a:t> push origin </a:t>
            </a:r>
            <a:r>
              <a:rPr lang="en-US" altLang="zh-CN" sz="2500" b="1" dirty="0" err="1" smtClean="0">
                <a:solidFill>
                  <a:srgbClr val="FF0000"/>
                </a:solidFill>
              </a:rPr>
              <a:t>HEAD</a:t>
            </a:r>
            <a:r>
              <a:rPr lang="en-US" altLang="zh-CN" sz="2500" b="1" dirty="0" err="1" smtClean="0">
                <a:solidFill>
                  <a:schemeClr val="tx1"/>
                </a:solidFill>
              </a:rPr>
              <a:t>:refs</a:t>
            </a:r>
            <a:r>
              <a:rPr lang="en-US" altLang="zh-CN" sz="2500" b="1" dirty="0" smtClean="0">
                <a:solidFill>
                  <a:schemeClr val="tx1"/>
                </a:solidFill>
              </a:rPr>
              <a:t>/for/</a:t>
            </a:r>
            <a:r>
              <a:rPr lang="en-US" altLang="zh-CN" sz="2500" b="1" dirty="0" err="1" smtClean="0">
                <a:solidFill>
                  <a:srgbClr val="FF0000"/>
                </a:solidFill>
              </a:rPr>
              <a:t>branchname</a:t>
            </a:r>
            <a:r>
              <a:rPr lang="en-US" altLang="zh-CN" sz="2500" b="1" dirty="0" smtClean="0">
                <a:solidFill>
                  <a:schemeClr val="tx1"/>
                </a:solidFill>
              </a:rPr>
              <a:t>  </a:t>
            </a:r>
            <a:r>
              <a:rPr lang="en-US" altLang="zh-CN" sz="2500" b="1" dirty="0" smtClean="0">
                <a:solidFill>
                  <a:srgbClr val="FF0000"/>
                </a:solidFill>
              </a:rPr>
              <a:t>###</a:t>
            </a:r>
            <a:r>
              <a:rPr lang="en-US" altLang="zh-CN" sz="2500" b="1" dirty="0" err="1" smtClean="0">
                <a:solidFill>
                  <a:srgbClr val="FF0000"/>
                </a:solidFill>
              </a:rPr>
              <a:t>branchname</a:t>
            </a:r>
            <a:r>
              <a:rPr lang="zh-CN" altLang="zh-CN" sz="2500" b="1" dirty="0" smtClean="0">
                <a:solidFill>
                  <a:srgbClr val="FF0000"/>
                </a:solidFill>
              </a:rPr>
              <a:t>要根据需求填写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63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一、</a:t>
            </a:r>
            <a:r>
              <a:rPr lang="en-US" altLang="zh-CN" sz="3200" dirty="0" smtClean="0"/>
              <a:t> </a:t>
            </a:r>
            <a:r>
              <a:rPr lang="en-US" altLang="zh-CN" sz="3200" dirty="0"/>
              <a:t>GIT</a:t>
            </a:r>
            <a:r>
              <a:rPr lang="zh-CN" altLang="en-US" sz="3200" dirty="0"/>
              <a:t>与</a:t>
            </a:r>
            <a:r>
              <a:rPr lang="en-US" altLang="zh-CN" sz="3200" dirty="0"/>
              <a:t>SVN</a:t>
            </a:r>
            <a:r>
              <a:rPr lang="zh-CN" altLang="en-US" sz="3200" dirty="0"/>
              <a:t>比较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544616"/>
          </a:xfrm>
        </p:spPr>
        <p:txBody>
          <a:bodyPr>
            <a:normAutofit/>
          </a:bodyPr>
          <a:lstStyle/>
          <a:p>
            <a:r>
              <a:rPr lang="zh-CN" altLang="en-US" sz="1400" b="1" dirty="0" smtClean="0"/>
              <a:t>分布式版本控制系统</a:t>
            </a:r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zh-CN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790402"/>
            <a:ext cx="7423117" cy="52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8501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44624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十二、如何</a:t>
            </a:r>
            <a:r>
              <a:rPr lang="zh-CN" altLang="en-US" sz="3200" dirty="0"/>
              <a:t>解决代码</a:t>
            </a:r>
            <a:r>
              <a:rPr lang="zh-CN" altLang="en-US" sz="3200" dirty="0" smtClean="0"/>
              <a:t>冲突</a:t>
            </a:r>
            <a:endParaRPr lang="en-US" altLang="zh-CN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328592"/>
          </a:xfrm>
        </p:spPr>
        <p:txBody>
          <a:bodyPr>
            <a:normAutofit/>
          </a:bodyPr>
          <a:lstStyle/>
          <a:p>
            <a:r>
              <a:rPr lang="zh-CN" altLang="en-US" sz="1800" b="1" dirty="0" smtClean="0">
                <a:solidFill>
                  <a:schemeClr val="tx1"/>
                </a:solidFill>
              </a:rPr>
              <a:t>用户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A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和用户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B</a:t>
            </a:r>
            <a:r>
              <a:rPr lang="zh-CN" altLang="zh-CN" sz="1800" b="1" dirty="0" smtClean="0">
                <a:solidFill>
                  <a:schemeClr val="tx1"/>
                </a:solidFill>
              </a:rPr>
              <a:t>修改了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相同</a:t>
            </a:r>
            <a:r>
              <a:rPr lang="zh-CN" altLang="zh-CN" sz="1800" b="1" dirty="0" smtClean="0">
                <a:solidFill>
                  <a:schemeClr val="tx1"/>
                </a:solidFill>
              </a:rPr>
              <a:t>文件的相同区域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，代码走查者先将用户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A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提交的修改合入代码库，合入过程是正常的，再将用户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B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提交的修改提交代码库时会可能提示冲突。</a:t>
            </a:r>
            <a:endParaRPr lang="en-US" altLang="zh-CN" sz="1800" b="1" dirty="0">
              <a:solidFill>
                <a:schemeClr val="tx1"/>
              </a:solidFill>
            </a:endParaRPr>
          </a:p>
          <a:p>
            <a:r>
              <a:rPr lang="zh-CN" altLang="en-US" sz="1800" b="1" dirty="0" smtClean="0">
                <a:solidFill>
                  <a:schemeClr val="tx1"/>
                </a:solidFill>
              </a:rPr>
              <a:t>如何解决冲突，请参考文档</a:t>
            </a:r>
            <a:r>
              <a:rPr lang="en-US" altLang="zh-CN" sz="1800" b="1" dirty="0">
                <a:solidFill>
                  <a:schemeClr val="tx1"/>
                </a:solidFill>
              </a:rPr>
              <a:t>《Git</a:t>
            </a:r>
            <a:r>
              <a:rPr lang="zh-CN" altLang="en-US" sz="1800" b="1" dirty="0">
                <a:solidFill>
                  <a:schemeClr val="tx1"/>
                </a:solidFill>
              </a:rPr>
              <a:t>解决</a:t>
            </a:r>
            <a:r>
              <a:rPr lang="zh-CN" altLang="en-US" sz="1800" b="1" dirty="0" smtClean="0">
                <a:solidFill>
                  <a:schemeClr val="tx1"/>
                </a:solidFill>
              </a:rPr>
              <a:t>冲突文档</a:t>
            </a:r>
            <a:r>
              <a:rPr lang="en-US" altLang="zh-CN" sz="1800" b="1" dirty="0" smtClean="0">
                <a:solidFill>
                  <a:schemeClr val="tx1"/>
                </a:solidFill>
              </a:rPr>
              <a:t>》</a:t>
            </a:r>
            <a:endParaRPr lang="zh-CN" altLang="zh-CN" sz="1800" dirty="0" smtClean="0">
              <a:solidFill>
                <a:schemeClr val="tx1"/>
              </a:solidFill>
            </a:endParaRPr>
          </a:p>
          <a:p>
            <a:endParaRPr lang="zh-CN" altLang="zh-CN" dirty="0">
              <a:solidFill>
                <a:schemeClr val="tx1"/>
              </a:solidFill>
            </a:endParaRPr>
          </a:p>
          <a:p>
            <a:r>
              <a:rPr lang="en-US" altLang="zh-CN" b="1" dirty="0"/>
              <a:t>  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2236313"/>
              </p:ext>
            </p:extLst>
          </p:nvPr>
        </p:nvGraphicFramePr>
        <p:xfrm>
          <a:off x="3347864" y="3340908"/>
          <a:ext cx="2952328" cy="2014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2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47864" y="3340908"/>
                        <a:ext cx="2952328" cy="20145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06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</a:t>
            </a:r>
            <a:r>
              <a:rPr lang="en-US" altLang="zh-CN" sz="3200" dirty="0" smtClean="0">
                <a:solidFill>
                  <a:schemeClr val="tx1"/>
                </a:solidFill>
              </a:rPr>
              <a:t>git status</a:t>
            </a:r>
            <a:r>
              <a:rPr lang="zh-CN" altLang="en-US" sz="3200" dirty="0" smtClean="0">
                <a:solidFill>
                  <a:schemeClr val="tx1"/>
                </a:solidFill>
              </a:rPr>
              <a:t>命令的使用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88632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solidFill>
                  <a:schemeClr val="tx1"/>
                </a:solidFill>
              </a:rPr>
              <a:t>在本地</a:t>
            </a:r>
            <a:r>
              <a:rPr lang="en-US" altLang="zh-CN" sz="1800" dirty="0" smtClean="0">
                <a:solidFill>
                  <a:schemeClr val="tx1"/>
                </a:solidFill>
              </a:rPr>
              <a:t>git</a:t>
            </a:r>
            <a:r>
              <a:rPr lang="zh-CN" altLang="en-US" sz="1800" dirty="0" smtClean="0">
                <a:solidFill>
                  <a:schemeClr val="tx1"/>
                </a:solidFill>
              </a:rPr>
              <a:t>库中，要习惯使用</a:t>
            </a:r>
            <a:r>
              <a:rPr lang="en-US" altLang="zh-CN" sz="1800" dirty="0" smtClean="0">
                <a:solidFill>
                  <a:schemeClr val="tx1"/>
                </a:solidFill>
              </a:rPr>
              <a:t>git status</a:t>
            </a:r>
            <a:r>
              <a:rPr lang="zh-CN" altLang="en-US" sz="1800" dirty="0" smtClean="0">
                <a:solidFill>
                  <a:schemeClr val="tx1"/>
                </a:solidFill>
              </a:rPr>
              <a:t>命令，这条命令可以提示你下一步该做什么</a:t>
            </a:r>
            <a:endParaRPr lang="en-US" altLang="zh-CN" sz="180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1916833"/>
            <a:ext cx="8269675" cy="1656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3" y="4077073"/>
            <a:ext cx="8269675" cy="1224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144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</a:t>
            </a:r>
            <a:r>
              <a:rPr lang="en-US" altLang="zh-CN" sz="3200" dirty="0" smtClean="0">
                <a:solidFill>
                  <a:schemeClr val="tx1"/>
                </a:solidFill>
              </a:rPr>
              <a:t>git  log</a:t>
            </a:r>
            <a:r>
              <a:rPr lang="zh-CN" altLang="en-US" sz="3200" dirty="0" smtClean="0">
                <a:solidFill>
                  <a:schemeClr val="tx1"/>
                </a:solidFill>
              </a:rPr>
              <a:t>命令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88632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git  log </a:t>
            </a:r>
            <a:r>
              <a:rPr lang="zh-CN" altLang="en-US" dirty="0" smtClean="0">
                <a:solidFill>
                  <a:schemeClr val="tx1"/>
                </a:solidFill>
              </a:rPr>
              <a:t>命令简单介绍，</a:t>
            </a:r>
            <a:r>
              <a:rPr lang="en-US" altLang="zh-CN" dirty="0" smtClean="0">
                <a:solidFill>
                  <a:schemeClr val="tx1"/>
                </a:solidFill>
              </a:rPr>
              <a:t>git log</a:t>
            </a:r>
            <a:r>
              <a:rPr lang="zh-CN" altLang="en-US" dirty="0" smtClean="0">
                <a:solidFill>
                  <a:schemeClr val="tx1"/>
                </a:solidFill>
              </a:rPr>
              <a:t>其它的参数介绍请参照尾页的文档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775" y="2652713"/>
            <a:ext cx="664845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001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</a:t>
            </a:r>
            <a:r>
              <a:rPr lang="en-US" altLang="zh-CN" sz="3200" dirty="0" smtClean="0">
                <a:solidFill>
                  <a:schemeClr val="tx1"/>
                </a:solidFill>
              </a:rPr>
              <a:t>git  clean -</a:t>
            </a:r>
            <a:r>
              <a:rPr lang="en-US" altLang="zh-CN" sz="3200" dirty="0" err="1" smtClean="0">
                <a:solidFill>
                  <a:schemeClr val="tx1"/>
                </a:solidFill>
              </a:rPr>
              <a:t>df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88632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如何清除本地库中编译产生的中间文件：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dirty="0" smtClean="0">
                <a:solidFill>
                  <a:schemeClr val="tx1"/>
                </a:solidFill>
              </a:rPr>
              <a:t>注意：编译之前，先将修改的文件都执行一下</a:t>
            </a:r>
            <a:r>
              <a:rPr lang="en-US" altLang="zh-CN" dirty="0" smtClean="0">
                <a:solidFill>
                  <a:schemeClr val="tx1"/>
                </a:solidFill>
              </a:rPr>
              <a:t>git add</a:t>
            </a:r>
            <a:r>
              <a:rPr lang="zh-CN" altLang="en-US" dirty="0" smtClean="0">
                <a:solidFill>
                  <a:schemeClr val="tx1"/>
                </a:solidFill>
              </a:rPr>
              <a:t>的操作，编译之后清理产生的中间文件可以大胆的使用下面的命令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git clean -</a:t>
            </a:r>
            <a:r>
              <a:rPr lang="en-US" altLang="zh-CN" dirty="0" err="1" smtClean="0">
                <a:solidFill>
                  <a:schemeClr val="tx1"/>
                </a:solidFill>
              </a:rPr>
              <a:t>df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删除不受控制的文件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git checkout -- .   </a:t>
            </a:r>
            <a:r>
              <a:rPr lang="zh-CN" altLang="en-US" dirty="0" smtClean="0">
                <a:solidFill>
                  <a:schemeClr val="tx1"/>
                </a:solidFill>
              </a:rPr>
              <a:t>将编译过程中修改的工作区的文件还原</a:t>
            </a:r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26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36004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 </a:t>
            </a:r>
            <a:r>
              <a:rPr lang="en-US" altLang="zh-CN" sz="3200" dirty="0" smtClean="0">
                <a:solidFill>
                  <a:schemeClr val="tx1"/>
                </a:solidFill>
              </a:rPr>
              <a:t>git reset</a:t>
            </a:r>
            <a:r>
              <a:rPr lang="zh-CN" altLang="en-US" sz="3200" dirty="0" smtClean="0">
                <a:solidFill>
                  <a:schemeClr val="tx1"/>
                </a:solidFill>
              </a:rPr>
              <a:t>命令的使用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048672"/>
          </a:xfrm>
        </p:spPr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下面将介绍一下，在</a:t>
            </a:r>
            <a:r>
              <a:rPr lang="en-US" altLang="zh-CN" sz="1600" dirty="0" smtClean="0">
                <a:solidFill>
                  <a:schemeClr val="tx1"/>
                </a:solidFill>
              </a:rPr>
              <a:t>git</a:t>
            </a:r>
            <a:r>
              <a:rPr lang="zh-CN" altLang="en-US" sz="1600" dirty="0" smtClean="0">
                <a:solidFill>
                  <a:schemeClr val="tx1"/>
                </a:solidFill>
              </a:rPr>
              <a:t>中如何悔棋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620" y="836712"/>
            <a:ext cx="7476504" cy="5828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51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8229600" cy="36004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 </a:t>
            </a:r>
            <a:r>
              <a:rPr lang="en-US" altLang="zh-CN" sz="3200" dirty="0" smtClean="0">
                <a:solidFill>
                  <a:schemeClr val="tx1"/>
                </a:solidFill>
              </a:rPr>
              <a:t>git reset</a:t>
            </a:r>
            <a:r>
              <a:rPr lang="zh-CN" altLang="en-US" sz="3200" dirty="0" smtClean="0">
                <a:solidFill>
                  <a:schemeClr val="tx1"/>
                </a:solidFill>
              </a:rPr>
              <a:t>命令的使用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6048672"/>
          </a:xfrm>
        </p:spPr>
        <p:txBody>
          <a:bodyPr>
            <a:normAutofit/>
          </a:bodyPr>
          <a:lstStyle/>
          <a:p>
            <a:r>
              <a:rPr lang="zh-CN" altLang="en-US" sz="1600" dirty="0" smtClean="0">
                <a:solidFill>
                  <a:schemeClr val="tx1"/>
                </a:solidFill>
              </a:rPr>
              <a:t>在</a:t>
            </a:r>
            <a:r>
              <a:rPr lang="en-US" altLang="zh-CN" sz="1600" dirty="0" smtClean="0">
                <a:solidFill>
                  <a:schemeClr val="tx1"/>
                </a:solidFill>
              </a:rPr>
              <a:t>git</a:t>
            </a:r>
            <a:r>
              <a:rPr lang="zh-CN" altLang="en-US" sz="1600" dirty="0" smtClean="0">
                <a:solidFill>
                  <a:schemeClr val="tx1"/>
                </a:solidFill>
              </a:rPr>
              <a:t>远程库中如何悔棋？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908720"/>
            <a:ext cx="7629525" cy="521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13158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 </a:t>
            </a:r>
            <a:r>
              <a:rPr lang="en-US" altLang="zh-CN" sz="3200" dirty="0" smtClean="0">
                <a:solidFill>
                  <a:schemeClr val="tx1"/>
                </a:solidFill>
              </a:rPr>
              <a:t>git cherry-pick</a:t>
            </a:r>
            <a:r>
              <a:rPr lang="zh-CN" altLang="en-US" sz="3200" dirty="0" smtClean="0">
                <a:solidFill>
                  <a:schemeClr val="tx1"/>
                </a:solidFill>
              </a:rPr>
              <a:t>命令的使用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400" b="1" dirty="0">
                <a:solidFill>
                  <a:schemeClr val="tx1"/>
                </a:solidFill>
              </a:rPr>
              <a:t> 分支拣选功能：拣选某个分支的某个功能到另外一个分支上，只能在同一个项目库中的分支之间</a:t>
            </a:r>
            <a:r>
              <a:rPr lang="zh-CN" altLang="zh-CN" sz="1400" b="1" dirty="0" smtClean="0">
                <a:solidFill>
                  <a:schemeClr val="tx1"/>
                </a:solidFill>
              </a:rPr>
              <a:t>使用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如果一个修改点已经合入远程</a:t>
            </a:r>
            <a:r>
              <a:rPr lang="en-US" altLang="zh-CN" sz="1400" dirty="0" smtClean="0">
                <a:solidFill>
                  <a:schemeClr val="tx1"/>
                </a:solidFill>
              </a:rPr>
              <a:t>git</a:t>
            </a:r>
            <a:r>
              <a:rPr lang="zh-CN" altLang="en-US" sz="1400" dirty="0" smtClean="0">
                <a:solidFill>
                  <a:schemeClr val="tx1"/>
                </a:solidFill>
              </a:rPr>
              <a:t>库的主干</a:t>
            </a:r>
            <a:r>
              <a:rPr lang="en-US" altLang="zh-CN" sz="1400" dirty="0" smtClean="0">
                <a:solidFill>
                  <a:schemeClr val="tx1"/>
                </a:solidFill>
              </a:rPr>
              <a:t>master</a:t>
            </a:r>
            <a:r>
              <a:rPr lang="zh-CN" altLang="en-US" sz="1400" dirty="0" smtClean="0">
                <a:solidFill>
                  <a:schemeClr val="tx1"/>
                </a:solidFill>
              </a:rPr>
              <a:t>上，此后如果将这个修改点合入相同代码库的</a:t>
            </a:r>
            <a:r>
              <a:rPr lang="en-US" altLang="zh-CN" sz="1400" dirty="0" smtClean="0">
                <a:solidFill>
                  <a:schemeClr val="tx1"/>
                </a:solidFill>
              </a:rPr>
              <a:t>branch1</a:t>
            </a:r>
            <a:r>
              <a:rPr lang="zh-CN" altLang="en-US" sz="1400" dirty="0" smtClean="0">
                <a:solidFill>
                  <a:schemeClr val="tx1"/>
                </a:solidFill>
              </a:rPr>
              <a:t>分支上，如何操作比较简单？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zh-CN" sz="1400" dirty="0">
                <a:solidFill>
                  <a:schemeClr val="tx1"/>
                </a:solidFill>
              </a:rPr>
              <a:t>可以在</a:t>
            </a:r>
            <a:r>
              <a:rPr lang="en-US" altLang="zh-CN" sz="1400" dirty="0" err="1">
                <a:solidFill>
                  <a:schemeClr val="tx1"/>
                </a:solidFill>
              </a:rPr>
              <a:t>gerrit</a:t>
            </a:r>
            <a:r>
              <a:rPr lang="en-US" altLang="zh-CN" sz="1400" dirty="0">
                <a:solidFill>
                  <a:schemeClr val="tx1"/>
                </a:solidFill>
              </a:rPr>
              <a:t> web</a:t>
            </a:r>
            <a:r>
              <a:rPr lang="zh-CN" altLang="zh-CN" sz="1400" dirty="0">
                <a:solidFill>
                  <a:schemeClr val="tx1"/>
                </a:solidFill>
              </a:rPr>
              <a:t>页面利用</a:t>
            </a:r>
            <a:r>
              <a:rPr lang="en-US" altLang="zh-CN" sz="1400" dirty="0">
                <a:solidFill>
                  <a:schemeClr val="tx1"/>
                </a:solidFill>
              </a:rPr>
              <a:t>cherry-pick to</a:t>
            </a:r>
            <a:r>
              <a:rPr lang="zh-CN" altLang="zh-CN" sz="1400" dirty="0">
                <a:solidFill>
                  <a:schemeClr val="tx1"/>
                </a:solidFill>
              </a:rPr>
              <a:t>按钮完成此需求，好处就是不需要再次走查 ，并且可以快速将功能快速合并到其他</a:t>
            </a:r>
            <a:r>
              <a:rPr lang="zh-CN" altLang="zh-CN" sz="1400" dirty="0" smtClean="0">
                <a:solidFill>
                  <a:schemeClr val="tx1"/>
                </a:solidFill>
              </a:rPr>
              <a:t>分支</a:t>
            </a:r>
            <a:r>
              <a:rPr lang="zh-CN" altLang="en-US" sz="1400" dirty="0" smtClean="0">
                <a:solidFill>
                  <a:schemeClr val="tx1"/>
                </a:solidFill>
              </a:rPr>
              <a:t>，如下图所示：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如果在页面上拣选的时候，出现冲突，就不能用页面上的</a:t>
            </a:r>
            <a:r>
              <a:rPr lang="en-US" altLang="zh-CN" sz="1400" dirty="0" smtClean="0">
                <a:solidFill>
                  <a:schemeClr val="tx1"/>
                </a:solidFill>
              </a:rPr>
              <a:t>git cherry-pick</a:t>
            </a:r>
            <a:r>
              <a:rPr lang="zh-CN" altLang="en-US" sz="1400" dirty="0" smtClean="0">
                <a:solidFill>
                  <a:schemeClr val="tx1"/>
                </a:solidFill>
              </a:rPr>
              <a:t>了，就需要在本地代码库中在</a:t>
            </a:r>
            <a:r>
              <a:rPr lang="en-US" altLang="zh-CN" sz="1400" dirty="0" smtClean="0">
                <a:solidFill>
                  <a:schemeClr val="tx1"/>
                </a:solidFill>
              </a:rPr>
              <a:t>branch1</a:t>
            </a:r>
            <a:r>
              <a:rPr lang="zh-CN" altLang="en-US" sz="1400" dirty="0" smtClean="0">
                <a:solidFill>
                  <a:schemeClr val="tx1"/>
                </a:solidFill>
              </a:rPr>
              <a:t>上提交了</a:t>
            </a:r>
            <a:endParaRPr lang="en-US" altLang="zh-CN" sz="1400" dirty="0" smtClean="0">
              <a:solidFill>
                <a:schemeClr val="tx1"/>
              </a:solidFill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89040"/>
            <a:ext cx="5260975" cy="1876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8152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88640"/>
            <a:ext cx="8229600" cy="360040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 </a:t>
            </a:r>
            <a:r>
              <a:rPr lang="en-US" altLang="zh-CN" sz="3200" dirty="0" smtClean="0">
                <a:solidFill>
                  <a:schemeClr val="tx1"/>
                </a:solidFill>
              </a:rPr>
              <a:t>git  checkout</a:t>
            </a:r>
            <a:r>
              <a:rPr lang="zh-CN" altLang="en-US" sz="3200" dirty="0" smtClean="0">
                <a:solidFill>
                  <a:schemeClr val="tx1"/>
                </a:solidFill>
              </a:rPr>
              <a:t>命令的使用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976664"/>
          </a:xfrm>
        </p:spPr>
        <p:txBody>
          <a:bodyPr>
            <a:normAutofit lnSpcReduction="10000"/>
          </a:bodyPr>
          <a:lstStyle/>
          <a:p>
            <a:r>
              <a:rPr lang="en-US" altLang="zh-CN" sz="1400" dirty="0" smtClean="0">
                <a:solidFill>
                  <a:schemeClr val="tx1"/>
                </a:solidFill>
              </a:rPr>
              <a:t>1.</a:t>
            </a:r>
            <a:r>
              <a:rPr lang="zh-CN" altLang="en-US" sz="1400" dirty="0" smtClean="0">
                <a:solidFill>
                  <a:schemeClr val="tx1"/>
                </a:solidFill>
              </a:rPr>
              <a:t>同一个代码库之间分支的切换：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本地库</a:t>
            </a:r>
            <a:r>
              <a:rPr lang="en-US" altLang="zh-CN" sz="1400" dirty="0" smtClean="0">
                <a:solidFill>
                  <a:schemeClr val="tx1"/>
                </a:solidFill>
              </a:rPr>
              <a:t>manifest</a:t>
            </a:r>
            <a:r>
              <a:rPr lang="zh-CN" altLang="en-US" sz="1400" dirty="0" smtClean="0">
                <a:solidFill>
                  <a:schemeClr val="tx1"/>
                </a:solidFill>
              </a:rPr>
              <a:t>位于</a:t>
            </a:r>
            <a:r>
              <a:rPr lang="en-US" altLang="zh-CN" sz="1400" dirty="0" smtClean="0">
                <a:solidFill>
                  <a:schemeClr val="tx1"/>
                </a:solidFill>
              </a:rPr>
              <a:t>gionee_packages_apk_amigo_4.0</a:t>
            </a:r>
            <a:r>
              <a:rPr lang="zh-CN" altLang="en-US" sz="1400" dirty="0" smtClean="0">
                <a:solidFill>
                  <a:schemeClr val="tx1"/>
                </a:solidFill>
              </a:rPr>
              <a:t>分支，如何切换到本地主干</a:t>
            </a:r>
            <a:r>
              <a:rPr lang="en-US" altLang="zh-CN" sz="1400" dirty="0" smtClean="0">
                <a:solidFill>
                  <a:schemeClr val="tx1"/>
                </a:solidFill>
              </a:rPr>
              <a:t>master</a:t>
            </a:r>
            <a:r>
              <a:rPr lang="zh-CN" altLang="en-US" sz="1400" dirty="0" smtClean="0">
                <a:solidFill>
                  <a:schemeClr val="tx1"/>
                </a:solidFill>
              </a:rPr>
              <a:t>呢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en-US" altLang="zh-CN" sz="1400" b="1" dirty="0">
                <a:solidFill>
                  <a:srgbClr val="FF0000"/>
                </a:solidFill>
              </a:rPr>
              <a:t> 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git  checkout  master</a:t>
            </a:r>
            <a:endParaRPr lang="en-US" altLang="zh-CN" sz="1400" b="1" dirty="0">
              <a:solidFill>
                <a:srgbClr val="FF0000"/>
              </a:solidFill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</a:rPr>
              <a:t>2.</a:t>
            </a:r>
            <a:r>
              <a:rPr lang="zh-CN" altLang="en-US" sz="1400" dirty="0" smtClean="0">
                <a:solidFill>
                  <a:schemeClr val="tx1"/>
                </a:solidFill>
              </a:rPr>
              <a:t>以某个分支为基准新建分支，并切换到新分支中</a:t>
            </a:r>
            <a:r>
              <a:rPr lang="en-US" altLang="zh-CN" sz="1400" dirty="0" smtClean="0">
                <a:solidFill>
                  <a:schemeClr val="tx1"/>
                </a:solidFill>
              </a:rPr>
              <a:t>:</a:t>
            </a:r>
          </a:p>
          <a:p>
            <a:r>
              <a:rPr lang="en-US" altLang="zh-CN" sz="1400" b="1" dirty="0">
                <a:solidFill>
                  <a:srgbClr val="FF0000"/>
                </a:solidFill>
              </a:rPr>
              <a:t>git  checkout  -b   release  origin/release</a:t>
            </a: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在本地</a:t>
            </a:r>
            <a:r>
              <a:rPr lang="en-US" altLang="zh-CN" sz="1400" dirty="0" smtClean="0">
                <a:solidFill>
                  <a:schemeClr val="tx1"/>
                </a:solidFill>
              </a:rPr>
              <a:t>manifest</a:t>
            </a:r>
            <a:r>
              <a:rPr lang="zh-CN" altLang="en-US" sz="1400" dirty="0">
                <a:solidFill>
                  <a:schemeClr val="tx1"/>
                </a:solidFill>
              </a:rPr>
              <a:t>库中以远程</a:t>
            </a:r>
            <a:r>
              <a:rPr lang="en-US" altLang="zh-CN" sz="1400" dirty="0" smtClean="0">
                <a:solidFill>
                  <a:schemeClr val="tx1"/>
                </a:solidFill>
              </a:rPr>
              <a:t>release</a:t>
            </a:r>
            <a:r>
              <a:rPr lang="zh-CN" altLang="en-US" sz="1400" dirty="0" smtClean="0">
                <a:solidFill>
                  <a:schemeClr val="tx1"/>
                </a:solidFill>
              </a:rPr>
              <a:t>分支为</a:t>
            </a:r>
            <a:r>
              <a:rPr lang="zh-CN" altLang="en-US" sz="1400" dirty="0">
                <a:solidFill>
                  <a:schemeClr val="tx1"/>
                </a:solidFill>
              </a:rPr>
              <a:t>基准建立本地</a:t>
            </a:r>
            <a:r>
              <a:rPr lang="en-US" altLang="zh-CN" sz="1400" dirty="0">
                <a:solidFill>
                  <a:schemeClr val="tx1"/>
                </a:solidFill>
              </a:rPr>
              <a:t>release</a:t>
            </a:r>
            <a:r>
              <a:rPr lang="zh-CN" altLang="en-US" sz="1400" dirty="0">
                <a:solidFill>
                  <a:schemeClr val="tx1"/>
                </a:solidFill>
              </a:rPr>
              <a:t>分支，用于追踪远程</a:t>
            </a:r>
            <a:r>
              <a:rPr lang="en-US" altLang="zh-CN" sz="1400" dirty="0">
                <a:solidFill>
                  <a:schemeClr val="tx1"/>
                </a:solidFill>
              </a:rPr>
              <a:t>release</a:t>
            </a:r>
            <a:r>
              <a:rPr lang="zh-CN" altLang="en-US" sz="1400" dirty="0">
                <a:solidFill>
                  <a:schemeClr val="tx1"/>
                </a:solidFill>
              </a:rPr>
              <a:t>分支，并切换到本地</a:t>
            </a:r>
            <a:r>
              <a:rPr lang="en-US" altLang="zh-CN" sz="1400" dirty="0">
                <a:solidFill>
                  <a:schemeClr val="tx1"/>
                </a:solidFill>
              </a:rPr>
              <a:t>release</a:t>
            </a:r>
            <a:r>
              <a:rPr lang="zh-CN" altLang="en-US" sz="1400" dirty="0">
                <a:solidFill>
                  <a:schemeClr val="tx1"/>
                </a:solidFill>
              </a:rPr>
              <a:t>分支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en-US" altLang="zh-CN" sz="1400" b="1" dirty="0" smtClean="0">
                <a:solidFill>
                  <a:srgbClr val="FF0000"/>
                </a:solidFill>
              </a:rPr>
              <a:t>3.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24" y="1124744"/>
            <a:ext cx="3724275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25" y="4077072"/>
            <a:ext cx="3797959" cy="1368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4138624"/>
            <a:ext cx="4013428" cy="13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213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 </a:t>
            </a:r>
            <a:r>
              <a:rPr lang="en-US" altLang="zh-CN" sz="3200" dirty="0" smtClean="0">
                <a:solidFill>
                  <a:schemeClr val="tx1"/>
                </a:solidFill>
              </a:rPr>
              <a:t>git  branch </a:t>
            </a:r>
            <a:r>
              <a:rPr lang="zh-CN" altLang="en-US" sz="3200" dirty="0" smtClean="0">
                <a:solidFill>
                  <a:schemeClr val="tx1"/>
                </a:solidFill>
              </a:rPr>
              <a:t>命令的使用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88632"/>
          </a:xfrm>
        </p:spPr>
        <p:txBody>
          <a:bodyPr>
            <a:normAutofit/>
          </a:bodyPr>
          <a:lstStyle/>
          <a:p>
            <a:r>
              <a:rPr lang="en-US" altLang="zh-CN" sz="1400" dirty="0" smtClean="0">
                <a:solidFill>
                  <a:schemeClr val="tx1"/>
                </a:solidFill>
              </a:rPr>
              <a:t>1.git branch</a:t>
            </a: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查看本地代码库中的本地分支，*标记的分支名称为本地库中的本地活动分支，即本地库当前分支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</a:rPr>
              <a:t>2.git branch –r</a:t>
            </a:r>
          </a:p>
          <a:p>
            <a:pPr marL="0" indent="0">
              <a:buNone/>
            </a:pPr>
            <a:r>
              <a:rPr lang="zh-CN" altLang="en-US" sz="1400" dirty="0" smtClean="0">
                <a:solidFill>
                  <a:schemeClr val="tx1"/>
                </a:solidFill>
              </a:rPr>
              <a:t>       查看远程库都有哪些分支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>
              <a:solidFill>
                <a:schemeClr val="tx1"/>
              </a:solidFill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</a:rPr>
              <a:t>3.git branch  </a:t>
            </a:r>
            <a:r>
              <a:rPr lang="zh-CN" altLang="en-US" sz="1400" dirty="0" smtClean="0">
                <a:solidFill>
                  <a:schemeClr val="tx1"/>
                </a:solidFill>
              </a:rPr>
              <a:t>目的分支  源分支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r>
              <a:rPr lang="zh-CN" altLang="en-US" sz="1400" dirty="0" smtClean="0">
                <a:solidFill>
                  <a:schemeClr val="tx1"/>
                </a:solidFill>
              </a:rPr>
              <a:t>以源分支为基准，在本地库中新建目的分支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7" y="1628800"/>
            <a:ext cx="6010275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7" y="2670109"/>
            <a:ext cx="612457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67" y="5013177"/>
            <a:ext cx="7486111" cy="680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58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 </a:t>
            </a:r>
            <a:r>
              <a:rPr lang="en-US" altLang="zh-CN" sz="3200" dirty="0" smtClean="0">
                <a:solidFill>
                  <a:schemeClr val="tx1"/>
                </a:solidFill>
              </a:rPr>
              <a:t>git  branch </a:t>
            </a:r>
            <a:r>
              <a:rPr lang="zh-CN" altLang="en-US" sz="3200" dirty="0" smtClean="0">
                <a:solidFill>
                  <a:schemeClr val="tx1"/>
                </a:solidFill>
              </a:rPr>
              <a:t>命令的使用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886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400" dirty="0" smtClean="0">
                <a:solidFill>
                  <a:schemeClr val="tx1"/>
                </a:solidFill>
              </a:rPr>
              <a:t>3.git branch -d  </a:t>
            </a:r>
            <a:r>
              <a:rPr lang="zh-CN" altLang="en-US" sz="1400" dirty="0" smtClean="0">
                <a:solidFill>
                  <a:schemeClr val="tx1"/>
                </a:solidFill>
              </a:rPr>
              <a:t>分支名称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chemeClr val="tx1"/>
                </a:solidFill>
              </a:rPr>
              <a:t>   </a:t>
            </a:r>
            <a:r>
              <a:rPr lang="zh-CN" altLang="en-US" sz="1400" dirty="0" smtClean="0">
                <a:solidFill>
                  <a:schemeClr val="tx1"/>
                </a:solidFill>
              </a:rPr>
              <a:t>删除本地不需要的分支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endParaRPr lang="en-US" altLang="zh-CN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sz="1400" dirty="0" smtClean="0">
                <a:solidFill>
                  <a:schemeClr val="tx1"/>
                </a:solidFill>
              </a:rPr>
              <a:t>4.git  branch -m &lt;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oldbranchname</a:t>
            </a:r>
            <a:r>
              <a:rPr lang="en-US" altLang="zh-CN" sz="1400" dirty="0" smtClean="0">
                <a:solidFill>
                  <a:schemeClr val="tx1"/>
                </a:solidFill>
              </a:rPr>
              <a:t>&gt; &lt;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newbranchname</a:t>
            </a:r>
            <a:r>
              <a:rPr lang="en-US" altLang="zh-CN" sz="1400" dirty="0" smtClean="0">
                <a:solidFill>
                  <a:schemeClr val="tx1"/>
                </a:solidFill>
              </a:rPr>
              <a:t>&gt;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</a:rPr>
              <a:t>  </a:t>
            </a:r>
            <a:r>
              <a:rPr lang="zh-CN" altLang="en-US" sz="1400" dirty="0" smtClean="0">
                <a:solidFill>
                  <a:schemeClr val="tx1"/>
                </a:solidFill>
              </a:rPr>
              <a:t>本地分支重命名</a:t>
            </a:r>
            <a:endParaRPr lang="en-US" altLang="zh-CN" sz="1400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tx1"/>
              </a:solidFill>
            </a:endParaRPr>
          </a:p>
          <a:p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72816"/>
            <a:ext cx="7452320" cy="76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3645024"/>
            <a:ext cx="7362825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984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二、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基本原理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544616"/>
          </a:xfrm>
        </p:spPr>
        <p:txBody>
          <a:bodyPr>
            <a:normAutofit/>
          </a:bodyPr>
          <a:lstStyle/>
          <a:p>
            <a:r>
              <a:rPr lang="zh-CN" altLang="en-US" sz="1400" b="1" dirty="0" smtClean="0"/>
              <a:t>分布式版本控制系统</a:t>
            </a:r>
            <a:endParaRPr lang="en-US" altLang="zh-CN" sz="1400" b="1" dirty="0" smtClean="0"/>
          </a:p>
          <a:p>
            <a:r>
              <a:rPr lang="zh-CN" altLang="en-US" sz="1400" dirty="0" smtClean="0"/>
              <a:t>分布式</a:t>
            </a:r>
            <a:r>
              <a:rPr lang="zh-CN" altLang="en-US" sz="1400" dirty="0"/>
              <a:t>版本控制 </a:t>
            </a:r>
            <a:r>
              <a:rPr lang="en-US" altLang="zh-CN" sz="1400" dirty="0"/>
              <a:t>(DVCS) </a:t>
            </a:r>
            <a:r>
              <a:rPr lang="zh-CN" altLang="en-US" sz="1400" dirty="0"/>
              <a:t>是一种不需要中心服务器的管理文件版本的方法，但是它也可以使用中心服务器。更改可以被合并到 </a:t>
            </a:r>
            <a:r>
              <a:rPr lang="en-US" altLang="zh-CN" sz="1400" dirty="0"/>
              <a:t>DVCS </a:t>
            </a:r>
            <a:r>
              <a:rPr lang="zh-CN" altLang="en-US" sz="1400" dirty="0"/>
              <a:t>的任何其他用户的系统中，因此可以实现非常灵活的工作流。</a:t>
            </a:r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844824"/>
            <a:ext cx="5969787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59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>
                <a:solidFill>
                  <a:schemeClr val="tx1"/>
                </a:solidFill>
              </a:rPr>
              <a:t>十三、 </a:t>
            </a:r>
            <a:r>
              <a:rPr lang="en-US" altLang="zh-CN" sz="3200" dirty="0" smtClean="0">
                <a:solidFill>
                  <a:schemeClr val="tx1"/>
                </a:solidFill>
              </a:rPr>
              <a:t>git  merge </a:t>
            </a:r>
            <a:r>
              <a:rPr lang="zh-CN" altLang="en-US" sz="3200" dirty="0" smtClean="0">
                <a:solidFill>
                  <a:schemeClr val="tx1"/>
                </a:solidFill>
              </a:rPr>
              <a:t>命令的使用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88632"/>
          </a:xfrm>
        </p:spPr>
        <p:txBody>
          <a:bodyPr>
            <a:normAutofit/>
          </a:bodyPr>
          <a:lstStyle/>
          <a:p>
            <a:r>
              <a:rPr lang="en-US" altLang="zh-CN" sz="1600" dirty="0" smtClean="0">
                <a:solidFill>
                  <a:schemeClr val="tx1"/>
                </a:solidFill>
              </a:rPr>
              <a:t>git  merge</a:t>
            </a:r>
            <a:r>
              <a:rPr lang="zh-CN" altLang="en-US" sz="1600" dirty="0" smtClean="0">
                <a:solidFill>
                  <a:schemeClr val="tx1"/>
                </a:solidFill>
              </a:rPr>
              <a:t>主要用于分支之间的合并，下面</a:t>
            </a:r>
            <a:r>
              <a:rPr lang="zh-CN" altLang="en-US" sz="1600" dirty="0">
                <a:solidFill>
                  <a:schemeClr val="tx1"/>
                </a:solidFill>
              </a:rPr>
              <a:t>图表</a:t>
            </a:r>
            <a:r>
              <a:rPr lang="zh-CN" altLang="en-US" sz="1600" dirty="0" smtClean="0">
                <a:solidFill>
                  <a:schemeClr val="tx1"/>
                </a:solidFill>
              </a:rPr>
              <a:t>既说明了</a:t>
            </a:r>
            <a:r>
              <a:rPr lang="en-US" altLang="zh-CN" sz="1600" dirty="0" smtClean="0">
                <a:solidFill>
                  <a:schemeClr val="tx1"/>
                </a:solidFill>
              </a:rPr>
              <a:t>git merge</a:t>
            </a:r>
            <a:r>
              <a:rPr lang="zh-CN" altLang="en-US" sz="1600" dirty="0" smtClean="0">
                <a:solidFill>
                  <a:schemeClr val="tx1"/>
                </a:solidFill>
              </a:rPr>
              <a:t>的使用，也体现了</a:t>
            </a:r>
            <a:r>
              <a:rPr lang="en-US" altLang="zh-CN" sz="1600" dirty="0" smtClean="0">
                <a:solidFill>
                  <a:schemeClr val="tx1"/>
                </a:solidFill>
              </a:rPr>
              <a:t>git</a:t>
            </a:r>
            <a:r>
              <a:rPr lang="zh-CN" altLang="en-US" sz="1600" dirty="0" smtClean="0">
                <a:solidFill>
                  <a:schemeClr val="tx1"/>
                </a:solidFill>
              </a:rPr>
              <a:t>分支使用策略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96878"/>
            <a:ext cx="8345851" cy="354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735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 smtClean="0">
                <a:solidFill>
                  <a:schemeClr val="tx1"/>
                </a:solidFill>
              </a:rPr>
              <a:t>git-repo</a:t>
            </a:r>
            <a:r>
              <a:rPr lang="zh-CN" altLang="en-US" sz="3200" dirty="0" smtClean="0">
                <a:solidFill>
                  <a:schemeClr val="tx1"/>
                </a:solidFill>
              </a:rPr>
              <a:t>其它命令的介绍</a:t>
            </a:r>
            <a:endParaRPr lang="en-US" altLang="zh-CN" sz="32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688632"/>
          </a:xfrm>
        </p:spPr>
        <p:txBody>
          <a:bodyPr>
            <a:normAutofit/>
          </a:bodyPr>
          <a:lstStyle/>
          <a:p>
            <a:endParaRPr lang="en-US" altLang="zh-CN" dirty="0" smtClean="0">
              <a:solidFill>
                <a:schemeClr val="tx1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2420207"/>
              </p:ext>
            </p:extLst>
          </p:nvPr>
        </p:nvGraphicFramePr>
        <p:xfrm>
          <a:off x="1892806" y="2132856"/>
          <a:ext cx="1350771" cy="122413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09" name="文档" showAsIcon="1" r:id="rId3" imgW="914400" imgH="828720" progId="Word.Document.12">
                  <p:embed/>
                </p:oleObj>
              </mc:Choice>
              <mc:Fallback>
                <p:oleObj name="文档" showAsIcon="1" r:id="rId3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92806" y="2132856"/>
                        <a:ext cx="1350771" cy="122413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6420444"/>
              </p:ext>
            </p:extLst>
          </p:nvPr>
        </p:nvGraphicFramePr>
        <p:xfrm>
          <a:off x="4644008" y="2132856"/>
          <a:ext cx="1368152" cy="123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910" name="文档" showAsIcon="1" r:id="rId5" imgW="914400" imgH="828720" progId="Word.Document.12">
                  <p:embed/>
                </p:oleObj>
              </mc:Choice>
              <mc:Fallback>
                <p:oleObj name="文档" showAsIcon="1" r:id="rId5" imgW="914400" imgH="82872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4008" y="2132856"/>
                        <a:ext cx="1368152" cy="1239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823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8000" dirty="0" smtClean="0"/>
              <a:t>Thanks!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207420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二、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基本原理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544616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基本原理</a:t>
            </a:r>
            <a:endParaRPr lang="en-US" altLang="zh-CN" dirty="0" smtClean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endParaRPr lang="en-US" altLang="zh-CN" sz="1400" b="1" dirty="0" smtClean="0"/>
          </a:p>
          <a:p>
            <a:endParaRPr lang="en-US" altLang="zh-CN" sz="1400" b="1" dirty="0" smtClean="0"/>
          </a:p>
          <a:p>
            <a:endParaRPr lang="en-US" altLang="zh-CN" sz="1400" b="1" dirty="0"/>
          </a:p>
          <a:p>
            <a:r>
              <a:rPr lang="zh-CN" altLang="zh-CN" sz="1400" b="1" dirty="0" smtClean="0">
                <a:solidFill>
                  <a:schemeClr val="tx2"/>
                </a:solidFill>
              </a:rPr>
              <a:t>一</a:t>
            </a:r>
            <a:r>
              <a:rPr lang="zh-CN" altLang="zh-CN" sz="1400" b="1" dirty="0">
                <a:solidFill>
                  <a:schemeClr val="tx2"/>
                </a:solidFill>
              </a:rPr>
              <a:t>个文件从修改到提交的过程</a:t>
            </a:r>
            <a:r>
              <a:rPr lang="zh-CN" altLang="zh-CN" sz="1400" b="1" dirty="0" smtClean="0">
                <a:solidFill>
                  <a:schemeClr val="tx2"/>
                </a:solidFill>
              </a:rPr>
              <a:t>：</a:t>
            </a:r>
            <a:endParaRPr lang="en-US" altLang="zh-CN" sz="1400" b="1" dirty="0" smtClean="0">
              <a:solidFill>
                <a:schemeClr val="tx2"/>
              </a:solidFill>
            </a:endParaRPr>
          </a:p>
          <a:p>
            <a:r>
              <a:rPr lang="zh-CN" altLang="zh-CN" sz="1400" b="1" dirty="0" smtClean="0">
                <a:solidFill>
                  <a:schemeClr val="tx2"/>
                </a:solidFill>
              </a:rPr>
              <a:t>修改</a:t>
            </a:r>
            <a:r>
              <a:rPr lang="en-US" altLang="zh-CN" sz="1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1400" b="1" dirty="0">
                <a:solidFill>
                  <a:schemeClr val="tx2"/>
                </a:solidFill>
              </a:rPr>
              <a:t>---</a:t>
            </a:r>
            <a:r>
              <a:rPr lang="zh-CN" altLang="zh-CN" sz="1400" b="1" dirty="0">
                <a:solidFill>
                  <a:schemeClr val="tx2"/>
                </a:solidFill>
              </a:rPr>
              <a:t>〉工作区中进行，此时工作区的状态比暂存区，版本库区要新</a:t>
            </a:r>
            <a:endParaRPr lang="zh-CN" altLang="zh-CN" sz="1400" dirty="0">
              <a:solidFill>
                <a:schemeClr val="tx2"/>
              </a:solidFill>
            </a:endParaRPr>
          </a:p>
          <a:p>
            <a:r>
              <a:rPr lang="zh-CN" altLang="zh-CN" sz="1400" b="1" dirty="0" smtClean="0">
                <a:solidFill>
                  <a:schemeClr val="tx2"/>
                </a:solidFill>
              </a:rPr>
              <a:t>添加</a:t>
            </a:r>
            <a:r>
              <a:rPr lang="en-US" altLang="zh-CN" sz="1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1400" b="1" dirty="0">
                <a:solidFill>
                  <a:schemeClr val="tx2"/>
                </a:solidFill>
              </a:rPr>
              <a:t>---</a:t>
            </a:r>
            <a:r>
              <a:rPr lang="zh-CN" altLang="zh-CN" sz="1400" b="1" dirty="0">
                <a:solidFill>
                  <a:schemeClr val="tx2"/>
                </a:solidFill>
              </a:rPr>
              <a:t>〉修改的文件被添到暂存区，工作区与暂存区的文件状态一样，都要比版本库区的状态要新</a:t>
            </a:r>
            <a:endParaRPr lang="zh-CN" altLang="zh-CN" sz="1400" dirty="0">
              <a:solidFill>
                <a:schemeClr val="tx2"/>
              </a:solidFill>
            </a:endParaRPr>
          </a:p>
          <a:p>
            <a:r>
              <a:rPr lang="zh-CN" altLang="zh-CN" sz="1400" b="1" dirty="0" smtClean="0">
                <a:solidFill>
                  <a:schemeClr val="tx2"/>
                </a:solidFill>
              </a:rPr>
              <a:t>提交</a:t>
            </a:r>
            <a:r>
              <a:rPr lang="en-US" altLang="zh-CN" sz="1400" b="1" dirty="0" smtClean="0">
                <a:solidFill>
                  <a:schemeClr val="tx2"/>
                </a:solidFill>
              </a:rPr>
              <a:t> </a:t>
            </a:r>
            <a:r>
              <a:rPr lang="en-US" altLang="zh-CN" sz="1400" b="1" dirty="0">
                <a:solidFill>
                  <a:schemeClr val="tx2"/>
                </a:solidFill>
              </a:rPr>
              <a:t>---</a:t>
            </a:r>
            <a:r>
              <a:rPr lang="zh-CN" altLang="zh-CN" sz="1400" b="1" dirty="0">
                <a:solidFill>
                  <a:schemeClr val="tx2"/>
                </a:solidFill>
              </a:rPr>
              <a:t>〉暂存区中的文件被写入版本库区，此时工作区，暂存区，工作区中的文件状态时一样的</a:t>
            </a:r>
            <a:endParaRPr lang="en-US" altLang="zh-CN" sz="1400" dirty="0" smtClean="0">
              <a:solidFill>
                <a:schemeClr val="tx2"/>
              </a:solidFill>
            </a:endParaRPr>
          </a:p>
          <a:p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196752"/>
            <a:ext cx="5544616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8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16632"/>
            <a:ext cx="8229600" cy="703282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dirty="0" smtClean="0"/>
              <a:t>二、</a:t>
            </a:r>
            <a:r>
              <a:rPr lang="en-US" altLang="zh-CN" sz="3200" dirty="0" smtClean="0"/>
              <a:t>Git</a:t>
            </a:r>
            <a:r>
              <a:rPr lang="zh-CN" altLang="en-US" sz="3200" dirty="0" smtClean="0"/>
              <a:t>基本原理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54461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Git</a:t>
            </a:r>
            <a:r>
              <a:rPr lang="zh-CN" altLang="en-US" dirty="0" smtClean="0"/>
              <a:t>基本原理</a:t>
            </a:r>
            <a:endParaRPr lang="en-US" altLang="zh-CN" dirty="0" smtClean="0"/>
          </a:p>
          <a:p>
            <a:r>
              <a:rPr lang="zh-CN" altLang="zh-CN" sz="1400" b="1" dirty="0" smtClean="0"/>
              <a:t>注意</a:t>
            </a:r>
            <a:r>
              <a:rPr lang="zh-CN" altLang="zh-CN" sz="1400" b="1" dirty="0"/>
              <a:t>：工作区，暂存区都是临时存放点，不</a:t>
            </a:r>
            <a:r>
              <a:rPr lang="zh-CN" altLang="zh-CN" sz="1400" b="1" dirty="0" smtClean="0"/>
              <a:t>安全</a:t>
            </a:r>
            <a:r>
              <a:rPr lang="zh-CN" altLang="en-US" sz="1400" b="1" dirty="0" smtClean="0"/>
              <a:t>。</a:t>
            </a:r>
            <a:endParaRPr lang="zh-CN" altLang="zh-CN" sz="1400" dirty="0"/>
          </a:p>
          <a:p>
            <a:r>
              <a:rPr lang="zh-CN" altLang="zh-CN" sz="1400" b="1" dirty="0" smtClean="0"/>
              <a:t>版本</a:t>
            </a:r>
            <a:r>
              <a:rPr lang="zh-CN" altLang="zh-CN" sz="1400" b="1" dirty="0"/>
              <a:t>库区是安全存放点，所有文件的版本都是控制在版本库区中</a:t>
            </a:r>
            <a:r>
              <a:rPr lang="zh-CN" altLang="zh-CN" sz="1400" b="1" dirty="0" smtClean="0"/>
              <a:t>的</a:t>
            </a:r>
            <a:r>
              <a:rPr lang="zh-CN" altLang="en-US" sz="1400" b="1" dirty="0" smtClean="0"/>
              <a:t>。</a:t>
            </a:r>
            <a:r>
              <a:rPr lang="zh-CN" altLang="zh-CN" sz="1400" b="1" dirty="0" smtClean="0"/>
              <a:t> </a:t>
            </a:r>
            <a:endParaRPr lang="zh-CN" altLang="zh-CN" sz="1400" dirty="0"/>
          </a:p>
          <a:p>
            <a:r>
              <a:rPr lang="zh-CN" altLang="zh-CN" sz="1400" b="1" dirty="0"/>
              <a:t>说明：从远程</a:t>
            </a:r>
            <a:r>
              <a:rPr lang="en-US" altLang="zh-CN" sz="1400" b="1" dirty="0"/>
              <a:t>git</a:t>
            </a:r>
            <a:r>
              <a:rPr lang="zh-CN" altLang="zh-CN" sz="1400" b="1" dirty="0"/>
              <a:t>服务器克隆到本地的</a:t>
            </a:r>
            <a:r>
              <a:rPr lang="en-US" altLang="zh-CN" sz="1400" b="1" dirty="0"/>
              <a:t>git</a:t>
            </a:r>
            <a:r>
              <a:rPr lang="zh-CN" altLang="zh-CN" sz="1400" b="1" dirty="0"/>
              <a:t>库，有一个隐藏的</a:t>
            </a:r>
            <a:r>
              <a:rPr lang="en-US" altLang="zh-CN" sz="1400" b="1" dirty="0"/>
              <a:t>.git</a:t>
            </a:r>
            <a:r>
              <a:rPr lang="zh-CN" altLang="zh-CN" sz="1400" b="1" dirty="0"/>
              <a:t>目录，这个目录就是暂存区及库区的位置，千万不要删除了，除了</a:t>
            </a:r>
            <a:r>
              <a:rPr lang="en-US" altLang="zh-CN" sz="1400" b="1" dirty="0"/>
              <a:t>.git</a:t>
            </a:r>
            <a:r>
              <a:rPr lang="zh-CN" altLang="zh-CN" sz="1400" b="1" dirty="0"/>
              <a:t>目录之外的区域都是</a:t>
            </a:r>
            <a:r>
              <a:rPr lang="zh-CN" altLang="zh-CN" sz="1400" b="1" dirty="0" smtClean="0"/>
              <a:t>工作</a:t>
            </a:r>
            <a:r>
              <a:rPr lang="zh-CN" altLang="en-US" sz="1400" b="1" dirty="0" smtClean="0"/>
              <a:t>区，例如：</a:t>
            </a:r>
            <a:endParaRPr lang="en-US" altLang="zh-CN" sz="1400" b="1" dirty="0" smtClean="0"/>
          </a:p>
          <a:p>
            <a:endParaRPr lang="en-US" altLang="zh-CN" sz="1400" dirty="0" smtClean="0">
              <a:solidFill>
                <a:srgbClr val="00B050"/>
              </a:solidFill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708921"/>
            <a:ext cx="5267960" cy="31683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12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091" y="643176"/>
            <a:ext cx="2533650" cy="5991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252" y="1585913"/>
            <a:ext cx="6324600" cy="3686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576064"/>
          </a:xfrm>
        </p:spPr>
        <p:txBody>
          <a:bodyPr>
            <a:noAutofit/>
          </a:bodyPr>
          <a:lstStyle/>
          <a:p>
            <a:pPr algn="ctr"/>
            <a:r>
              <a:rPr lang="zh-CN" altLang="en-US" sz="3200" b="1" dirty="0" smtClean="0">
                <a:solidFill>
                  <a:srgbClr val="FF7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三、工作流程图</a:t>
            </a:r>
            <a:endParaRPr lang="zh-CN" altLang="en-US" sz="3200" b="1" dirty="0">
              <a:solidFill>
                <a:srgbClr val="FF7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页脚占位符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372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576064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3200" dirty="0" smtClean="0"/>
              <a:t>四、</a:t>
            </a:r>
            <a:r>
              <a:rPr lang="en-US" altLang="zh-CN" sz="3200" dirty="0" err="1" smtClean="0"/>
              <a:t>Gerrit</a:t>
            </a:r>
            <a:r>
              <a:rPr lang="zh-CN" altLang="en-US" sz="3200" dirty="0" smtClean="0"/>
              <a:t>代码走查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616624"/>
          </a:xfrm>
        </p:spPr>
        <p:txBody>
          <a:bodyPr/>
          <a:lstStyle/>
          <a:p>
            <a:r>
              <a:rPr lang="en-US" altLang="zh-CN" dirty="0" err="1" smtClean="0"/>
              <a:t>Gerrit</a:t>
            </a:r>
            <a:r>
              <a:rPr lang="zh-CN" altLang="en-US" dirty="0" smtClean="0"/>
              <a:t>代码走查基于</a:t>
            </a:r>
            <a:r>
              <a:rPr lang="en-US" altLang="zh-CN" dirty="0" smtClean="0"/>
              <a:t>web</a:t>
            </a:r>
            <a:r>
              <a:rPr lang="zh-CN" altLang="en-US" dirty="0" smtClean="0"/>
              <a:t>页面的人工代码走查工具</a:t>
            </a:r>
            <a:endParaRPr lang="en-US" altLang="zh-CN" dirty="0" smtClean="0"/>
          </a:p>
          <a:p>
            <a:r>
              <a:rPr lang="zh-CN" altLang="en-US" dirty="0" smtClean="0"/>
              <a:t>示例：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96851"/>
            <a:ext cx="6912768" cy="403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3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金立主题色">
      <a:dk1>
        <a:srgbClr val="0C0C0C"/>
      </a:dk1>
      <a:lt1>
        <a:srgbClr val="D8D8D8"/>
      </a:lt1>
      <a:dk2>
        <a:srgbClr val="1D1B10"/>
      </a:dk2>
      <a:lt2>
        <a:srgbClr val="C4BD97"/>
      </a:lt2>
      <a:accent1>
        <a:srgbClr val="31859B"/>
      </a:accent1>
      <a:accent2>
        <a:srgbClr val="E36C09"/>
      </a:accent2>
      <a:accent3>
        <a:srgbClr val="17365D"/>
      </a:accent3>
      <a:accent4>
        <a:srgbClr val="953734"/>
      </a:accent4>
      <a:accent5>
        <a:srgbClr val="76923C"/>
      </a:accent5>
      <a:accent6>
        <a:srgbClr val="262626"/>
      </a:accent6>
      <a:hlink>
        <a:srgbClr val="92CDDC"/>
      </a:hlink>
      <a:folHlink>
        <a:srgbClr val="205867"/>
      </a:folHlink>
    </a:clrScheme>
    <a:fontScheme name="顶峰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16183</TotalTime>
  <Words>4577</Words>
  <Application>Microsoft Office PowerPoint</Application>
  <PresentationFormat>全屏显示(4:3)</PresentationFormat>
  <Paragraphs>531</Paragraphs>
  <Slides>52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57" baseType="lpstr">
      <vt:lpstr>Office 主题</vt:lpstr>
      <vt:lpstr>自定义设计方案</vt:lpstr>
      <vt:lpstr>包装程序外壳对象</vt:lpstr>
      <vt:lpstr>文档</vt:lpstr>
      <vt:lpstr>Microsoft Word Document</vt:lpstr>
      <vt:lpstr> Git使用培训 </vt:lpstr>
      <vt:lpstr>PowerPoint 演示文稿</vt:lpstr>
      <vt:lpstr>修改git密码的方法</vt:lpstr>
      <vt:lpstr>一、 GIT与SVN比较</vt:lpstr>
      <vt:lpstr>二、Git基本原理</vt:lpstr>
      <vt:lpstr>二、Git基本原理</vt:lpstr>
      <vt:lpstr>二、Git基本原理</vt:lpstr>
      <vt:lpstr>三、工作流程图</vt:lpstr>
      <vt:lpstr>四、Gerrit代码走查</vt:lpstr>
      <vt:lpstr>四、Gerrit代码走查</vt:lpstr>
      <vt:lpstr>四、Gerrit代码走查</vt:lpstr>
      <vt:lpstr>四、Gerrit代码走查</vt:lpstr>
      <vt:lpstr>四、Gerrit web页面查看代码中分支，文件及目录历史日志</vt:lpstr>
      <vt:lpstr>四、Gerrit web页面标签介绍</vt:lpstr>
      <vt:lpstr>五、repo的工作流程</vt:lpstr>
      <vt:lpstr>六、本地git环境的配置-git工具安装(linux)</vt:lpstr>
      <vt:lpstr>六、本地git环境的配置-git工具安装(windows)</vt:lpstr>
      <vt:lpstr>五、本地git环境的配置-安装ssh及生成公钥/私钥文件</vt:lpstr>
      <vt:lpstr>六、本地git环境的配置-配置邮箱与账号</vt:lpstr>
      <vt:lpstr>六、本地git环境的配置-repo引导脚本的配置</vt:lpstr>
      <vt:lpstr>七、代码服务器- 终端项目代码结构</vt:lpstr>
      <vt:lpstr>七、使用repo工具下载android(alps)代码</vt:lpstr>
      <vt:lpstr>七、使用repo工具下载android(alps)代码</vt:lpstr>
      <vt:lpstr>七、如何修改，提交，上传alps（android)代码</vt:lpstr>
      <vt:lpstr>七、如何修改，提交，上传android(alps)代码</vt:lpstr>
      <vt:lpstr>使用repo工具下载gionee-package代码</vt:lpstr>
      <vt:lpstr>七、使用repo工具下载gionee-package代码</vt:lpstr>
      <vt:lpstr>七、使用repo工具下载gionee-package代码</vt:lpstr>
      <vt:lpstr>七、如何修改，提交，上传gionee-package代码</vt:lpstr>
      <vt:lpstr>七、如何修改，提交，上传gionee-package代码</vt:lpstr>
      <vt:lpstr>八、APK代码下载及上传（国内)</vt:lpstr>
      <vt:lpstr>八、APK代码下载及上传</vt:lpstr>
      <vt:lpstr>八、APK代码下载及上传</vt:lpstr>
      <vt:lpstr>九、如何获取tag代码</vt:lpstr>
      <vt:lpstr>十、如何处理代码提交单中关联的代码单：</vt:lpstr>
      <vt:lpstr> 十、如何处理代码提交单中关联了废弃的代码单：</vt:lpstr>
      <vt:lpstr>十、如何处理代码提交单中关联了废弃的代码单：</vt:lpstr>
      <vt:lpstr>十一、如何处理Gerrit web页面走查不通过的代码提交单：</vt:lpstr>
      <vt:lpstr>十一、如何处理Gerrit web页面走查不通过的代码提交单：</vt:lpstr>
      <vt:lpstr>十二、如何解决代码冲突</vt:lpstr>
      <vt:lpstr>十三、git status命令的使用</vt:lpstr>
      <vt:lpstr>十三、git  log命令</vt:lpstr>
      <vt:lpstr>十三、git  clean -df</vt:lpstr>
      <vt:lpstr>十三、 git reset命令的使用</vt:lpstr>
      <vt:lpstr>十三、 git reset命令的使用</vt:lpstr>
      <vt:lpstr>十三、 git cherry-pick命令的使用</vt:lpstr>
      <vt:lpstr>十三、 git  checkout命令的使用</vt:lpstr>
      <vt:lpstr>十三、 git  branch 命令的使用</vt:lpstr>
      <vt:lpstr>十三、 git  branch 命令的使用</vt:lpstr>
      <vt:lpstr>十三、 git  merge 命令的使用</vt:lpstr>
      <vt:lpstr>git-repo其它命令的介绍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xingcy</dc:creator>
  <cp:lastModifiedBy>gionee</cp:lastModifiedBy>
  <cp:revision>917</cp:revision>
  <dcterms:created xsi:type="dcterms:W3CDTF">2009-06-12T08:29:20Z</dcterms:created>
  <dcterms:modified xsi:type="dcterms:W3CDTF">2015-12-15T09:32:11Z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